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6"/>
  </p:notesMasterIdLst>
  <p:handoutMasterIdLst>
    <p:handoutMasterId r:id="rId57"/>
  </p:handoutMasterIdLst>
  <p:sldIdLst>
    <p:sldId id="306" r:id="rId2"/>
    <p:sldId id="516" r:id="rId3"/>
    <p:sldId id="591" r:id="rId4"/>
    <p:sldId id="559" r:id="rId5"/>
    <p:sldId id="576" r:id="rId6"/>
    <p:sldId id="612" r:id="rId7"/>
    <p:sldId id="613" r:id="rId8"/>
    <p:sldId id="592" r:id="rId9"/>
    <p:sldId id="540" r:id="rId10"/>
    <p:sldId id="577" r:id="rId11"/>
    <p:sldId id="615" r:id="rId12"/>
    <p:sldId id="578" r:id="rId13"/>
    <p:sldId id="616" r:id="rId14"/>
    <p:sldId id="593" r:id="rId15"/>
    <p:sldId id="635" r:id="rId16"/>
    <p:sldId id="617" r:id="rId17"/>
    <p:sldId id="564" r:id="rId18"/>
    <p:sldId id="596" r:id="rId19"/>
    <p:sldId id="604" r:id="rId20"/>
    <p:sldId id="602" r:id="rId21"/>
    <p:sldId id="609" r:id="rId22"/>
    <p:sldId id="605" r:id="rId23"/>
    <p:sldId id="606" r:id="rId24"/>
    <p:sldId id="607" r:id="rId25"/>
    <p:sldId id="608" r:id="rId26"/>
    <p:sldId id="642" r:id="rId27"/>
    <p:sldId id="643" r:id="rId28"/>
    <p:sldId id="618" r:id="rId29"/>
    <p:sldId id="620" r:id="rId30"/>
    <p:sldId id="619" r:id="rId31"/>
    <p:sldId id="621" r:id="rId32"/>
    <p:sldId id="622" r:id="rId33"/>
    <p:sldId id="623" r:id="rId34"/>
    <p:sldId id="625" r:id="rId35"/>
    <p:sldId id="626" r:id="rId36"/>
    <p:sldId id="627" r:id="rId37"/>
    <p:sldId id="594" r:id="rId38"/>
    <p:sldId id="585" r:id="rId39"/>
    <p:sldId id="586" r:id="rId40"/>
    <p:sldId id="587" r:id="rId41"/>
    <p:sldId id="589" r:id="rId42"/>
    <p:sldId id="590" r:id="rId43"/>
    <p:sldId id="628" r:id="rId44"/>
    <p:sldId id="629" r:id="rId45"/>
    <p:sldId id="630" r:id="rId46"/>
    <p:sldId id="631" r:id="rId47"/>
    <p:sldId id="632" r:id="rId48"/>
    <p:sldId id="638" r:id="rId49"/>
    <p:sldId id="500" r:id="rId50"/>
    <p:sldId id="614" r:id="rId51"/>
    <p:sldId id="595" r:id="rId52"/>
    <p:sldId id="639" r:id="rId53"/>
    <p:sldId id="640" r:id="rId54"/>
    <p:sldId id="641" r:id="rId55"/>
  </p:sldIdLst>
  <p:sldSz cx="9144000" cy="6858000" type="screen4x3"/>
  <p:notesSz cx="6797675" cy="9926638"/>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CC00"/>
    <a:srgbClr val="0000FF"/>
    <a:srgbClr val="FFE1E1"/>
    <a:srgbClr val="FFCDCD"/>
    <a:srgbClr val="0066FF"/>
    <a:srgbClr val="CC3300"/>
    <a:srgbClr val="92D050"/>
    <a:srgbClr val="BBE0E3"/>
    <a:srgbClr val="B812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88545" autoAdjust="0"/>
  </p:normalViewPr>
  <p:slideViewPr>
    <p:cSldViewPr>
      <p:cViewPr varScale="1">
        <p:scale>
          <a:sx n="81" d="100"/>
          <a:sy n="81" d="100"/>
        </p:scale>
        <p:origin x="498" y="96"/>
      </p:cViewPr>
      <p:guideLst>
        <p:guide orient="horz" pos="2160"/>
        <p:guide pos="2880"/>
      </p:guideLst>
    </p:cSldViewPr>
  </p:slideViewPr>
  <p:notesTextViewPr>
    <p:cViewPr>
      <p:scale>
        <a:sx n="125" d="100"/>
        <a:sy n="125" d="100"/>
      </p:scale>
      <p:origin x="0" y="0"/>
    </p:cViewPr>
  </p:notesTextViewPr>
  <p:sorterViewPr>
    <p:cViewPr>
      <p:scale>
        <a:sx n="25" d="100"/>
        <a:sy n="25" d="100"/>
      </p:scale>
      <p:origin x="0" y="0"/>
    </p:cViewPr>
  </p:sorterViewPr>
  <p:notesViewPr>
    <p:cSldViewPr>
      <p:cViewPr varScale="1">
        <p:scale>
          <a:sx n="64" d="100"/>
          <a:sy n="64" d="100"/>
        </p:scale>
        <p:origin x="2058"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2" y="0"/>
            <a:ext cx="2946400" cy="496808"/>
          </a:xfrm>
          <a:prstGeom prst="rect">
            <a:avLst/>
          </a:prstGeom>
        </p:spPr>
        <p:txBody>
          <a:bodyPr vert="horz" lIns="91417" tIns="45709" rIns="91417" bIns="45709" rtlCol="0"/>
          <a:lstStyle>
            <a:lvl1pPr algn="l">
              <a:defRPr sz="1200"/>
            </a:lvl1pPr>
          </a:lstStyle>
          <a:p>
            <a:endParaRPr lang="zh-TW" altLang="en-US"/>
          </a:p>
        </p:txBody>
      </p:sp>
      <p:sp>
        <p:nvSpPr>
          <p:cNvPr id="3" name="日期版面配置區 2"/>
          <p:cNvSpPr>
            <a:spLocks noGrp="1"/>
          </p:cNvSpPr>
          <p:nvPr>
            <p:ph type="dt" sz="quarter" idx="1"/>
          </p:nvPr>
        </p:nvSpPr>
        <p:spPr>
          <a:xfrm>
            <a:off x="3849690" y="0"/>
            <a:ext cx="2946400" cy="496808"/>
          </a:xfrm>
          <a:prstGeom prst="rect">
            <a:avLst/>
          </a:prstGeom>
        </p:spPr>
        <p:txBody>
          <a:bodyPr vert="horz" lIns="91417" tIns="45709" rIns="91417" bIns="45709" rtlCol="0"/>
          <a:lstStyle>
            <a:lvl1pPr algn="r">
              <a:defRPr sz="1200"/>
            </a:lvl1pPr>
          </a:lstStyle>
          <a:p>
            <a:endParaRPr lang="zh-TW" altLang="en-US"/>
          </a:p>
        </p:txBody>
      </p:sp>
      <p:sp>
        <p:nvSpPr>
          <p:cNvPr id="4" name="頁尾版面配置區 3"/>
          <p:cNvSpPr>
            <a:spLocks noGrp="1"/>
          </p:cNvSpPr>
          <p:nvPr>
            <p:ph type="ftr" sz="quarter" idx="2"/>
          </p:nvPr>
        </p:nvSpPr>
        <p:spPr>
          <a:xfrm>
            <a:off x="2" y="9428242"/>
            <a:ext cx="2946400" cy="496808"/>
          </a:xfrm>
          <a:prstGeom prst="rect">
            <a:avLst/>
          </a:prstGeom>
        </p:spPr>
        <p:txBody>
          <a:bodyPr vert="horz" lIns="91417" tIns="45709" rIns="91417" bIns="45709" rtlCol="0" anchor="b"/>
          <a:lstStyle>
            <a:lvl1pPr algn="l">
              <a:defRPr sz="1200"/>
            </a:lvl1pPr>
          </a:lstStyle>
          <a:p>
            <a:endParaRPr lang="zh-TW" altLang="en-US"/>
          </a:p>
        </p:txBody>
      </p:sp>
    </p:spTree>
    <p:extLst>
      <p:ext uri="{BB962C8B-B14F-4D97-AF65-F5344CB8AC3E}">
        <p14:creationId xmlns:p14="http://schemas.microsoft.com/office/powerpoint/2010/main" val="926112715"/>
      </p:ext>
    </p:extLst>
  </p:cSld>
  <p:clrMap bg1="lt1" tx1="dk1" bg2="lt2" tx2="dk2" accent1="accent1" accent2="accent2" accent3="accent3" accent4="accent4" accent5="accent5" accent6="accent6" hlink="hlink" folHlink="folHlink"/>
  <p:hf sldNum="0"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4" y="3"/>
            <a:ext cx="2945658" cy="496332"/>
          </a:xfrm>
          <a:prstGeom prst="rect">
            <a:avLst/>
          </a:prstGeom>
        </p:spPr>
        <p:txBody>
          <a:bodyPr vert="horz" lIns="91417" tIns="45709" rIns="91417" bIns="45709" rtlCol="0"/>
          <a:lstStyle>
            <a:lvl1pPr algn="l">
              <a:defRPr sz="1200"/>
            </a:lvl1pPr>
          </a:lstStyle>
          <a:p>
            <a:endParaRPr lang="zh-TW" altLang="en-US"/>
          </a:p>
        </p:txBody>
      </p:sp>
      <p:sp>
        <p:nvSpPr>
          <p:cNvPr id="3" name="日期版面配置區 2"/>
          <p:cNvSpPr>
            <a:spLocks noGrp="1"/>
          </p:cNvSpPr>
          <p:nvPr>
            <p:ph type="dt" idx="1"/>
          </p:nvPr>
        </p:nvSpPr>
        <p:spPr>
          <a:xfrm>
            <a:off x="3850447" y="3"/>
            <a:ext cx="2945658" cy="496332"/>
          </a:xfrm>
          <a:prstGeom prst="rect">
            <a:avLst/>
          </a:prstGeom>
        </p:spPr>
        <p:txBody>
          <a:bodyPr vert="horz" lIns="91417" tIns="45709" rIns="91417" bIns="45709" rtlCol="0"/>
          <a:lstStyle>
            <a:lvl1pPr algn="r">
              <a:defRPr sz="1200"/>
            </a:lvl1pPr>
          </a:lstStyle>
          <a:p>
            <a:endParaRPr lang="zh-TW" altLang="en-US"/>
          </a:p>
        </p:txBody>
      </p:sp>
      <p:sp>
        <p:nvSpPr>
          <p:cNvPr id="4" name="投影片圖像版面配置區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17" tIns="45709" rIns="91417" bIns="45709" rtlCol="0" anchor="ctr"/>
          <a:lstStyle/>
          <a:p>
            <a:endParaRPr lang="zh-TW" altLang="en-US"/>
          </a:p>
        </p:txBody>
      </p:sp>
      <p:sp>
        <p:nvSpPr>
          <p:cNvPr id="5" name="備忘稿版面配置區 4"/>
          <p:cNvSpPr>
            <a:spLocks noGrp="1"/>
          </p:cNvSpPr>
          <p:nvPr>
            <p:ph type="body" sz="quarter" idx="3"/>
          </p:nvPr>
        </p:nvSpPr>
        <p:spPr>
          <a:xfrm>
            <a:off x="679768" y="4715157"/>
            <a:ext cx="5438140" cy="4466987"/>
          </a:xfrm>
          <a:prstGeom prst="rect">
            <a:avLst/>
          </a:prstGeom>
        </p:spPr>
        <p:txBody>
          <a:bodyPr vert="horz" lIns="91417" tIns="45709" rIns="91417" bIns="45709"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4" y="9428590"/>
            <a:ext cx="2945658" cy="496332"/>
          </a:xfrm>
          <a:prstGeom prst="rect">
            <a:avLst/>
          </a:prstGeom>
        </p:spPr>
        <p:txBody>
          <a:bodyPr vert="horz" lIns="91417" tIns="45709" rIns="91417" bIns="45709"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50447" y="9428590"/>
            <a:ext cx="2945658" cy="496332"/>
          </a:xfrm>
          <a:prstGeom prst="rect">
            <a:avLst/>
          </a:prstGeom>
        </p:spPr>
        <p:txBody>
          <a:bodyPr vert="horz" lIns="91417" tIns="45709" rIns="91417" bIns="45709" rtlCol="0" anchor="b"/>
          <a:lstStyle>
            <a:lvl1pPr algn="r">
              <a:defRPr sz="1200"/>
            </a:lvl1pPr>
          </a:lstStyle>
          <a:p>
            <a:fld id="{84B0AAAA-B403-45D5-A569-1B86194BF3FF}" type="slidenum">
              <a:rPr lang="zh-TW" altLang="en-US" smtClean="0"/>
              <a:t>‹#›</a:t>
            </a:fld>
            <a:endParaRPr lang="zh-TW" altLang="en-US"/>
          </a:p>
        </p:txBody>
      </p:sp>
    </p:spTree>
    <p:extLst>
      <p:ext uri="{BB962C8B-B14F-4D97-AF65-F5344CB8AC3E}">
        <p14:creationId xmlns:p14="http://schemas.microsoft.com/office/powerpoint/2010/main" val="4233027896"/>
      </p:ext>
    </p:extLst>
  </p:cSld>
  <p:clrMap bg1="lt1" tx1="dk1" bg2="lt2" tx2="dk2" accent1="accent1" accent2="accent2" accent3="accent3" accent4="accent4" accent5="accent5" accent6="accent6" hlink="hlink" folHlink="folHlink"/>
  <p:hf sldNum="0"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3495624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r>
              <a:rPr lang="en-US" dirty="0"/>
              <a:t>CAP: Color Attenuation Prior</a:t>
            </a:r>
          </a:p>
          <a:p>
            <a:r>
              <a:rPr lang="en-US" dirty="0"/>
              <a:t>AOD-Net: All-in-one </a:t>
            </a:r>
            <a:r>
              <a:rPr lang="en-US" dirty="0" err="1"/>
              <a:t>dehazing</a:t>
            </a:r>
            <a:r>
              <a:rPr lang="en-US" dirty="0"/>
              <a:t> network</a:t>
            </a:r>
          </a:p>
          <a:p>
            <a:r>
              <a:rPr lang="en-US" dirty="0"/>
              <a:t>DCPDN: Densely connected pyramid </a:t>
            </a:r>
            <a:r>
              <a:rPr lang="en-US" dirty="0" err="1"/>
              <a:t>dehazing</a:t>
            </a:r>
            <a:r>
              <a:rPr lang="en-US" dirty="0"/>
              <a:t> network</a:t>
            </a:r>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3265857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r>
              <a:rPr lang="en-US" dirty="0"/>
              <a:t>/</a:t>
            </a:r>
            <a:r>
              <a:rPr lang="en-US" dirty="0" err="1"/>
              <a:t>dɪˈtɪr.i.ə.reɪt</a:t>
            </a:r>
            <a:r>
              <a:rPr lang="en-US" dirty="0"/>
              <a:t>/</a:t>
            </a:r>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2176757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33400197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3676173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3417996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972362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35852516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1694182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pPr defTabSz="882213">
              <a:defRPr/>
            </a:pPr>
            <a:r>
              <a:rPr lang="en-US" altLang="zh-CN" kern="0" dirty="0" err="1">
                <a:latin typeface="Arial" panose="020B0604020202020204" pitchFamily="34" charset="0"/>
                <a:cs typeface="Arial" panose="020B0604020202020204" pitchFamily="34" charset="0"/>
              </a:rPr>
              <a:t>RetinaNet</a:t>
            </a:r>
            <a:r>
              <a:rPr lang="en-US" altLang="zh-CN" kern="0" dirty="0">
                <a:latin typeface="Arial" panose="020B0604020202020204" pitchFamily="34" charset="0"/>
                <a:cs typeface="Arial" panose="020B0604020202020204" pitchFamily="34" charset="0"/>
              </a:rPr>
              <a:t> is employed as the base </a:t>
            </a:r>
            <a:r>
              <a:rPr lang="en-US" altLang="zh-CN" kern="0" dirty="0" smtClean="0">
                <a:latin typeface="Arial" panose="020B0604020202020204" pitchFamily="34" charset="0"/>
                <a:cs typeface="Arial" panose="020B0604020202020204" pitchFamily="34" charset="0"/>
              </a:rPr>
              <a:t>architecture</a:t>
            </a:r>
          </a:p>
          <a:p>
            <a:pPr defTabSz="882213">
              <a:defRPr/>
            </a:pPr>
            <a:r>
              <a:rPr lang="en-US" altLang="zh-CN" kern="0" dirty="0" smtClean="0">
                <a:latin typeface="Arial" panose="020B0604020202020204" pitchFamily="34" charset="0"/>
                <a:cs typeface="Arial" panose="020B0604020202020204" pitchFamily="34" charset="0"/>
              </a:rPr>
              <a:t>Module </a:t>
            </a:r>
            <a:r>
              <a:rPr lang="en-US" sz="1200" b="0" i="0" kern="1200" dirty="0" smtClean="0">
                <a:solidFill>
                  <a:schemeClr val="tx1"/>
                </a:solidFill>
                <a:effectLst/>
                <a:latin typeface="+mn-lt"/>
                <a:ea typeface="+mn-ea"/>
                <a:cs typeface="+mn-cs"/>
              </a:rPr>
              <a:t>/ˈ</a:t>
            </a:r>
            <a:r>
              <a:rPr lang="en-US" sz="1200" b="0" i="0" kern="1200" dirty="0" err="1" smtClean="0">
                <a:solidFill>
                  <a:schemeClr val="tx1"/>
                </a:solidFill>
                <a:effectLst/>
                <a:latin typeface="+mn-lt"/>
                <a:ea typeface="+mn-ea"/>
                <a:cs typeface="+mn-cs"/>
              </a:rPr>
              <a:t>mɑ</a:t>
            </a:r>
            <a:r>
              <a:rPr lang="en-US" sz="1200" b="0" i="0" kern="1200" dirty="0" smtClean="0">
                <a:solidFill>
                  <a:schemeClr val="tx1"/>
                </a:solidFill>
                <a:effectLst/>
                <a:latin typeface="+mn-lt"/>
                <a:ea typeface="+mn-ea"/>
                <a:cs typeface="+mn-cs"/>
              </a:rPr>
              <a:t>ː.</a:t>
            </a:r>
            <a:r>
              <a:rPr lang="en-US" sz="1200" b="0" i="0" kern="1200" dirty="0" err="1" smtClean="0">
                <a:solidFill>
                  <a:schemeClr val="tx1"/>
                </a:solidFill>
                <a:effectLst/>
                <a:latin typeface="+mn-lt"/>
                <a:ea typeface="+mn-ea"/>
                <a:cs typeface="+mn-cs"/>
              </a:rPr>
              <a:t>dʒuːl</a:t>
            </a:r>
            <a:r>
              <a:rPr lang="en-US" sz="1200" b="0" i="0" kern="1200" dirty="0" smtClean="0">
                <a:solidFill>
                  <a:schemeClr val="tx1"/>
                </a:solidFill>
                <a:effectLst/>
                <a:latin typeface="+mn-lt"/>
                <a:ea typeface="+mn-ea"/>
                <a:cs typeface="+mn-cs"/>
              </a:rPr>
              <a:t>/</a:t>
            </a:r>
            <a:endParaRPr lang="en-US" altLang="zh-CN" kern="0" dirty="0">
              <a:latin typeface="Arial" panose="020B0604020202020204" pitchFamily="34" charset="0"/>
              <a:cs typeface="Arial" panose="020B0604020202020204" pitchFamily="34" charset="0"/>
            </a:endParaRPr>
          </a:p>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1092084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pPr defTabSz="882213">
              <a:defRPr/>
            </a:pPr>
            <a:r>
              <a:rPr lang="en-US" altLang="zh-CN" kern="0" dirty="0" err="1">
                <a:latin typeface="Arial" panose="020B0604020202020204" pitchFamily="34" charset="0"/>
                <a:cs typeface="Arial" panose="020B0604020202020204" pitchFamily="34" charset="0"/>
              </a:rPr>
              <a:t>RetinaNet</a:t>
            </a:r>
            <a:r>
              <a:rPr lang="en-US" altLang="zh-CN" kern="0" dirty="0">
                <a:latin typeface="Arial" panose="020B0604020202020204" pitchFamily="34" charset="0"/>
                <a:cs typeface="Arial" panose="020B0604020202020204" pitchFamily="34" charset="0"/>
              </a:rPr>
              <a:t> is employed as the base architecture</a:t>
            </a:r>
          </a:p>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2790953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38642442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pPr defTabSz="882213">
              <a:defRPr/>
            </a:pPr>
            <a:r>
              <a:rPr lang="en-US" altLang="zh-CN" kern="0" dirty="0" err="1">
                <a:latin typeface="Arial" panose="020B0604020202020204" pitchFamily="34" charset="0"/>
                <a:cs typeface="Arial" panose="020B0604020202020204" pitchFamily="34" charset="0"/>
              </a:rPr>
              <a:t>RetinaNet</a:t>
            </a:r>
            <a:r>
              <a:rPr lang="en-US" altLang="zh-CN" kern="0" dirty="0">
                <a:latin typeface="Arial" panose="020B0604020202020204" pitchFamily="34" charset="0"/>
                <a:cs typeface="Arial" panose="020B0604020202020204" pitchFamily="34" charset="0"/>
              </a:rPr>
              <a:t> is employed as the base architecture</a:t>
            </a:r>
          </a:p>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16384034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pPr defTabSz="882213">
              <a:defRPr/>
            </a:pPr>
            <a:r>
              <a:rPr lang="en-US" altLang="zh-CN" kern="0" dirty="0" err="1">
                <a:latin typeface="Arial" panose="020B0604020202020204" pitchFamily="34" charset="0"/>
                <a:cs typeface="Arial" panose="020B0604020202020204" pitchFamily="34" charset="0"/>
              </a:rPr>
              <a:t>RetinaNet</a:t>
            </a:r>
            <a:r>
              <a:rPr lang="en-US" altLang="zh-CN" kern="0" dirty="0">
                <a:latin typeface="Arial" panose="020B0604020202020204" pitchFamily="34" charset="0"/>
                <a:cs typeface="Arial" panose="020B0604020202020204" pitchFamily="34" charset="0"/>
              </a:rPr>
              <a:t> is employed as the base architecture</a:t>
            </a:r>
          </a:p>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2156797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pPr defTabSz="882213">
              <a:defRPr/>
            </a:pPr>
            <a:r>
              <a:rPr lang="en-US" altLang="zh-CN" kern="0" dirty="0" err="1">
                <a:latin typeface="Arial" panose="020B0604020202020204" pitchFamily="34" charset="0"/>
                <a:cs typeface="Arial" panose="020B0604020202020204" pitchFamily="34" charset="0"/>
              </a:rPr>
              <a:t>RetinaNet</a:t>
            </a:r>
            <a:r>
              <a:rPr lang="en-US" altLang="zh-CN" kern="0" dirty="0">
                <a:latin typeface="Arial" panose="020B0604020202020204" pitchFamily="34" charset="0"/>
                <a:cs typeface="Arial" panose="020B0604020202020204" pitchFamily="34" charset="0"/>
              </a:rPr>
              <a:t> is employed as the base architecture</a:t>
            </a:r>
          </a:p>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2873029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defTabSz="882213">
                  <a:defRPr/>
                </a:pPr>
                <a14:m>
                  <m:oMath xmlns:m="http://schemas.openxmlformats.org/officeDocument/2006/math">
                    <m:r>
                      <m:rPr>
                        <m:nor/>
                      </m:rPr>
                      <a:rPr lang="en-US" sz="1200" b="0" i="0" kern="1200" smtClean="0">
                        <a:solidFill>
                          <a:schemeClr val="tx1"/>
                        </a:solidFill>
                        <a:effectLst/>
                        <a:latin typeface="+mn-lt"/>
                        <a:ea typeface="+mn-ea"/>
                        <a:cs typeface="+mn-cs"/>
                      </a:rPr>
                      <m:t> </m:t>
                    </m:r>
                    <m:r>
                      <m:rPr>
                        <m:nor/>
                      </m:rPr>
                      <a:rPr lang="en-US" sz="1200" b="0" i="0" kern="1200" smtClean="0">
                        <a:solidFill>
                          <a:schemeClr val="tx1"/>
                        </a:solidFill>
                        <a:effectLst/>
                        <a:latin typeface="+mn-lt"/>
                        <a:ea typeface="+mn-ea"/>
                        <a:cs typeface="+mn-cs"/>
                      </a:rPr>
                      <m:t>gamma</m:t>
                    </m:r>
                    <m:r>
                      <m:rPr>
                        <m:nor/>
                      </m:rPr>
                      <a:rPr lang="en-US" sz="1200" b="0" i="0" kern="1200" smtClean="0">
                        <a:solidFill>
                          <a:schemeClr val="tx1"/>
                        </a:solidFill>
                        <a:effectLst/>
                        <a:latin typeface="+mn-lt"/>
                        <a:ea typeface="+mn-ea"/>
                        <a:cs typeface="+mn-cs"/>
                      </a:rPr>
                      <m:t> </m:t>
                    </m:r>
                    <m:r>
                      <a:rPr lang="en-US" i="1">
                        <a:latin typeface="Cambria Math" panose="02040503050406030204" pitchFamily="18" charset="0"/>
                        <a:ea typeface="Cambria Math" panose="02040503050406030204" pitchFamily="18" charset="0"/>
                        <a:cs typeface="Arial" panose="020B0604020202020204" pitchFamily="34" charset="0"/>
                      </a:rPr>
                      <m:t>𝛾</m:t>
                    </m:r>
                  </m:oMath>
                </a14:m>
                <a:r>
                  <a:rPr lang="zh-TW" altLang="en-US" dirty="0" smtClean="0"/>
                  <a:t> </a:t>
                </a:r>
                <a:r>
                  <a:rPr lang="en-US" altLang="zh-TW" dirty="0" smtClean="0"/>
                  <a:t>= 2 work best</a:t>
                </a:r>
                <a:r>
                  <a:rPr lang="en-US" altLang="zh-TW" baseline="0" dirty="0" smtClean="0"/>
                  <a:t> </a:t>
                </a:r>
                <a:r>
                  <a:rPr lang="en-US" altLang="zh-TW" baseline="0" dirty="0" smtClean="0"/>
                  <a:t> </a:t>
                </a:r>
              </a:p>
              <a:p>
                <a:pPr defTabSz="882213">
                  <a:defRPr/>
                </a:pPr>
                <a:r>
                  <a:rPr lang="en-US" sz="1200" b="0" i="0" kern="1200" dirty="0" smtClean="0">
                    <a:solidFill>
                      <a:schemeClr val="tx1"/>
                    </a:solidFill>
                    <a:effectLst/>
                    <a:latin typeface="+mn-lt"/>
                    <a:ea typeface="+mn-ea"/>
                    <a:cs typeface="+mn-cs"/>
                  </a:rPr>
                  <a:t>Focal loss add very less weight to well classified examples and large weight to miss-classified or hard classified examples.</a:t>
                </a:r>
              </a:p>
              <a:p>
                <a:pPr defTabSz="882213">
                  <a:defRPr/>
                </a:pPr>
                <a:r>
                  <a:rPr lang="en-US" altLang="zh-TW" dirty="0" smtClean="0"/>
                  <a:t>down-weight the contribution of easy examples during training</a:t>
                </a:r>
                <a:endParaRPr lang="zh-TW" altLang="en-US" dirty="0"/>
              </a:p>
            </p:txBody>
          </p:sp>
        </mc:Choice>
        <mc:Fallback xmlns="">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smtClean="0">
                    <a:latin typeface="Cambria Math" panose="02040503050406030204" pitchFamily="18" charset="0"/>
                    <a:ea typeface="Cambria Math" panose="02040503050406030204" pitchFamily="18" charset="0"/>
                    <a:cs typeface="Arial" panose="020B0604020202020204" pitchFamily="34" charset="0"/>
                  </a:rPr>
                  <a:t>𝛾</a:t>
                </a:r>
                <a:r>
                  <a:rPr lang="zh-TW" altLang="en-US" dirty="0" smtClean="0"/>
                  <a:t> </a:t>
                </a:r>
                <a:r>
                  <a:rPr lang="en-US" altLang="zh-TW" dirty="0" smtClean="0"/>
                  <a:t>= 2 work best</a:t>
                </a:r>
                <a:r>
                  <a:rPr lang="en-US" altLang="zh-TW" baseline="0" dirty="0" smtClean="0"/>
                  <a:t> </a:t>
                </a:r>
                <a:endParaRPr lang="zh-TW" altLang="en-US" dirty="0"/>
              </a:p>
            </p:txBody>
          </p:sp>
        </mc:Fallback>
      </mc:AlternateContent>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12155596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275692" indent="-275692">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For each anchor box with a match, a ground truth box regression is defined as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acc>
                          <m:accPr>
                            <m:chr m:val="̂"/>
                            <m:ctrlPr>
                              <a:rPr lang="en-US" i="1">
                                <a:latin typeface="Cambria Math" panose="02040503050406030204" pitchFamily="18" charset="0"/>
                                <a:cs typeface="Arial" panose="020B0604020202020204" pitchFamily="34" charset="0"/>
                              </a:rPr>
                            </m:ctrlPr>
                          </m:accPr>
                          <m:e>
                            <m:r>
                              <a:rPr lang="en-US" i="1">
                                <a:latin typeface="Cambria Math" panose="02040503050406030204" pitchFamily="18" charset="0"/>
                                <a:cs typeface="Arial" panose="020B0604020202020204" pitchFamily="34" charset="0"/>
                              </a:rPr>
                              <m:t>𝑔</m:t>
                            </m:r>
                          </m:e>
                        </m:acc>
                      </m:e>
                      <m:sup>
                        <m:r>
                          <a:rPr lang="en-US" i="1">
                            <a:latin typeface="Cambria Math" panose="02040503050406030204" pitchFamily="18" charset="0"/>
                            <a:cs typeface="Arial" panose="020B0604020202020204" pitchFamily="34" charset="0"/>
                          </a:rPr>
                          <m:t>𝑚</m:t>
                        </m:r>
                      </m:sup>
                    </m:sSup>
                    <m:r>
                      <a:rPr lang="en-US" i="1">
                        <a:latin typeface="Cambria Math" panose="02040503050406030204" pitchFamily="18" charset="0"/>
                        <a:cs typeface="Arial" panose="020B0604020202020204" pitchFamily="34" charset="0"/>
                      </a:rPr>
                      <m:t>=</m:t>
                    </m:r>
                    <m:d>
                      <m:dPr>
                        <m:ctrlPr>
                          <a:rPr lang="en-US" i="1">
                            <a:latin typeface="Cambria Math" panose="02040503050406030204" pitchFamily="18" charset="0"/>
                            <a:cs typeface="Arial" panose="020B0604020202020204" pitchFamily="34" charset="0"/>
                          </a:rPr>
                        </m:ctrlPr>
                      </m:dPr>
                      <m:e>
                        <m:sSubSup>
                          <m:sSubSupPr>
                            <m:ctrlPr>
                              <a:rPr lang="en-US" i="1">
                                <a:latin typeface="Cambria Math" panose="02040503050406030204" pitchFamily="18" charset="0"/>
                                <a:cs typeface="Arial" panose="020B0604020202020204" pitchFamily="34" charset="0"/>
                              </a:rPr>
                            </m:ctrlPr>
                          </m:sSubSupPr>
                          <m:e>
                            <m:acc>
                              <m:accPr>
                                <m:chr m:val="̂"/>
                                <m:ctrlPr>
                                  <a:rPr lang="en-US" i="1">
                                    <a:latin typeface="Cambria Math" panose="02040503050406030204" pitchFamily="18" charset="0"/>
                                    <a:cs typeface="Arial" panose="020B0604020202020204" pitchFamily="34" charset="0"/>
                                  </a:rPr>
                                </m:ctrlPr>
                              </m:accPr>
                              <m:e>
                                <m:r>
                                  <a:rPr lang="en-US" i="1">
                                    <a:latin typeface="Cambria Math" panose="02040503050406030204" pitchFamily="18" charset="0"/>
                                    <a:cs typeface="Arial" panose="020B0604020202020204" pitchFamily="34" charset="0"/>
                                  </a:rPr>
                                  <m:t>𝑔</m:t>
                                </m:r>
                              </m:e>
                            </m:acc>
                          </m:e>
                          <m:sub>
                            <m:r>
                              <a:rPr lang="en-US" i="1">
                                <a:latin typeface="Cambria Math" panose="02040503050406030204" pitchFamily="18" charset="0"/>
                                <a:cs typeface="Arial" panose="020B0604020202020204" pitchFamily="34" charset="0"/>
                              </a:rPr>
                              <m:t>𝑥</m:t>
                            </m:r>
                          </m:sub>
                          <m:sup>
                            <m:r>
                              <a:rPr lang="en-US" i="1">
                                <a:latin typeface="Cambria Math" panose="02040503050406030204" pitchFamily="18" charset="0"/>
                                <a:cs typeface="Arial" panose="020B0604020202020204" pitchFamily="34" charset="0"/>
                              </a:rPr>
                              <m:t>𝑚</m:t>
                            </m:r>
                          </m:sup>
                        </m:sSubSup>
                        <m:r>
                          <a:rPr lang="en-US" i="1">
                            <a:latin typeface="Cambria Math" panose="02040503050406030204" pitchFamily="18" charset="0"/>
                            <a:cs typeface="Arial" panose="020B0604020202020204" pitchFamily="34" charset="0"/>
                          </a:rPr>
                          <m:t>,</m:t>
                        </m:r>
                        <m:sSubSup>
                          <m:sSubSupPr>
                            <m:ctrlPr>
                              <a:rPr lang="en-US" i="1">
                                <a:latin typeface="Cambria Math" panose="02040503050406030204" pitchFamily="18" charset="0"/>
                                <a:cs typeface="Arial" panose="020B0604020202020204" pitchFamily="34" charset="0"/>
                              </a:rPr>
                            </m:ctrlPr>
                          </m:sSubSupPr>
                          <m:e>
                            <m:acc>
                              <m:accPr>
                                <m:chr m:val="̂"/>
                                <m:ctrlPr>
                                  <a:rPr lang="en-US" i="1">
                                    <a:latin typeface="Cambria Math" panose="02040503050406030204" pitchFamily="18" charset="0"/>
                                    <a:cs typeface="Arial" panose="020B0604020202020204" pitchFamily="34" charset="0"/>
                                  </a:rPr>
                                </m:ctrlPr>
                              </m:accPr>
                              <m:e>
                                <m:r>
                                  <a:rPr lang="en-US" i="1">
                                    <a:latin typeface="Cambria Math" panose="02040503050406030204" pitchFamily="18" charset="0"/>
                                    <a:cs typeface="Arial" panose="020B0604020202020204" pitchFamily="34" charset="0"/>
                                  </a:rPr>
                                  <m:t>𝑔</m:t>
                                </m:r>
                              </m:e>
                            </m:acc>
                          </m:e>
                          <m:sub>
                            <m:r>
                              <a:rPr lang="en-US" i="1">
                                <a:latin typeface="Cambria Math" panose="02040503050406030204" pitchFamily="18" charset="0"/>
                                <a:cs typeface="Arial" panose="020B0604020202020204" pitchFamily="34" charset="0"/>
                              </a:rPr>
                              <m:t>𝑦</m:t>
                            </m:r>
                          </m:sub>
                          <m:sup>
                            <m:r>
                              <a:rPr lang="en-US" i="1">
                                <a:latin typeface="Cambria Math" panose="02040503050406030204" pitchFamily="18" charset="0"/>
                                <a:cs typeface="Arial" panose="020B0604020202020204" pitchFamily="34" charset="0"/>
                              </a:rPr>
                              <m:t>𝑚</m:t>
                            </m:r>
                          </m:sup>
                        </m:sSubSup>
                        <m:r>
                          <a:rPr lang="en-US" i="1">
                            <a:latin typeface="Cambria Math" panose="02040503050406030204" pitchFamily="18" charset="0"/>
                            <a:cs typeface="Arial" panose="020B0604020202020204" pitchFamily="34" charset="0"/>
                          </a:rPr>
                          <m:t>,</m:t>
                        </m:r>
                        <m:sSubSup>
                          <m:sSubSupPr>
                            <m:ctrlPr>
                              <a:rPr lang="en-US" i="1">
                                <a:latin typeface="Cambria Math" panose="02040503050406030204" pitchFamily="18" charset="0"/>
                                <a:cs typeface="Arial" panose="020B0604020202020204" pitchFamily="34" charset="0"/>
                              </a:rPr>
                            </m:ctrlPr>
                          </m:sSubSupPr>
                          <m:e>
                            <m:acc>
                              <m:accPr>
                                <m:chr m:val="̂"/>
                                <m:ctrlPr>
                                  <a:rPr lang="en-US" i="1">
                                    <a:latin typeface="Cambria Math" panose="02040503050406030204" pitchFamily="18" charset="0"/>
                                    <a:cs typeface="Arial" panose="020B0604020202020204" pitchFamily="34" charset="0"/>
                                  </a:rPr>
                                </m:ctrlPr>
                              </m:accPr>
                              <m:e>
                                <m:r>
                                  <a:rPr lang="en-US" i="1">
                                    <a:latin typeface="Cambria Math" panose="02040503050406030204" pitchFamily="18" charset="0"/>
                                    <a:cs typeface="Arial" panose="020B0604020202020204" pitchFamily="34" charset="0"/>
                                  </a:rPr>
                                  <m:t>𝑔</m:t>
                                </m:r>
                              </m:e>
                            </m:acc>
                          </m:e>
                          <m:sub>
                            <m:r>
                              <a:rPr lang="en-US" i="1">
                                <a:latin typeface="Cambria Math" panose="02040503050406030204" pitchFamily="18" charset="0"/>
                                <a:cs typeface="Arial" panose="020B0604020202020204" pitchFamily="34" charset="0"/>
                              </a:rPr>
                              <m:t>𝑤</m:t>
                            </m:r>
                          </m:sub>
                          <m:sup>
                            <m:r>
                              <a:rPr lang="en-US" i="1">
                                <a:latin typeface="Cambria Math" panose="02040503050406030204" pitchFamily="18" charset="0"/>
                                <a:cs typeface="Arial" panose="020B0604020202020204" pitchFamily="34" charset="0"/>
                              </a:rPr>
                              <m:t>𝑚</m:t>
                            </m:r>
                          </m:sup>
                        </m:sSubSup>
                        <m:r>
                          <a:rPr lang="en-US" i="1">
                            <a:latin typeface="Cambria Math" panose="02040503050406030204" pitchFamily="18" charset="0"/>
                            <a:cs typeface="Arial" panose="020B0604020202020204" pitchFamily="34" charset="0"/>
                          </a:rPr>
                          <m:t>,</m:t>
                        </m:r>
                        <m:sSubSup>
                          <m:sSubSupPr>
                            <m:ctrlPr>
                              <a:rPr lang="en-US" i="1">
                                <a:latin typeface="Cambria Math" panose="02040503050406030204" pitchFamily="18" charset="0"/>
                                <a:cs typeface="Arial" panose="020B0604020202020204" pitchFamily="34" charset="0"/>
                              </a:rPr>
                            </m:ctrlPr>
                          </m:sSubSupPr>
                          <m:e>
                            <m:acc>
                              <m:accPr>
                                <m:chr m:val="̂"/>
                                <m:ctrlPr>
                                  <a:rPr lang="en-US" i="1">
                                    <a:latin typeface="Cambria Math" panose="02040503050406030204" pitchFamily="18" charset="0"/>
                                    <a:cs typeface="Arial" panose="020B0604020202020204" pitchFamily="34" charset="0"/>
                                  </a:rPr>
                                </m:ctrlPr>
                              </m:accPr>
                              <m:e>
                                <m:r>
                                  <a:rPr lang="en-US" i="1">
                                    <a:latin typeface="Cambria Math" panose="02040503050406030204" pitchFamily="18" charset="0"/>
                                    <a:cs typeface="Arial" panose="020B0604020202020204" pitchFamily="34" charset="0"/>
                                  </a:rPr>
                                  <m:t>𝑔</m:t>
                                </m:r>
                              </m:e>
                            </m:acc>
                          </m:e>
                          <m:sub>
                            <m:r>
                              <a:rPr lang="en-US" i="1">
                                <a:latin typeface="Cambria Math" panose="02040503050406030204" pitchFamily="18" charset="0"/>
                                <a:cs typeface="Arial" panose="020B0604020202020204" pitchFamily="34" charset="0"/>
                              </a:rPr>
                              <m:t>h</m:t>
                            </m:r>
                          </m:sub>
                          <m:sup>
                            <m:r>
                              <a:rPr lang="en-US" i="1">
                                <a:latin typeface="Cambria Math" panose="02040503050406030204" pitchFamily="18" charset="0"/>
                                <a:cs typeface="Arial" panose="020B0604020202020204" pitchFamily="34" charset="0"/>
                              </a:rPr>
                              <m:t>𝑚</m:t>
                            </m:r>
                          </m:sup>
                        </m:sSubSup>
                      </m:e>
                    </m:d>
                    <m:r>
                      <a:rPr lang="en-US" i="1">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and a </a:t>
                </a:r>
                <a:r>
                  <a:rPr lang="en-US" dirty="0">
                    <a:latin typeface="Arial" panose="020B0604020202020204" pitchFamily="34" charset="0"/>
                    <a:cs typeface="Arial" panose="020B0604020202020204" pitchFamily="34" charset="0"/>
                  </a:rPr>
                  <a:t>corresponding predicted </a:t>
                </a:r>
                <a:r>
                  <a:rPr lang="en-US" dirty="0">
                    <a:latin typeface="Arial" panose="020B0604020202020204" pitchFamily="34" charset="0"/>
                    <a:cs typeface="Arial" panose="020B0604020202020204" pitchFamily="34" charset="0"/>
                  </a:rPr>
                  <a:t>box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𝑘</m:t>
                        </m:r>
                      </m:e>
                      <m:sup>
                        <m:r>
                          <a:rPr lang="en-US" i="1">
                            <a:latin typeface="Cambria Math" panose="02040503050406030204" pitchFamily="18" charset="0"/>
                            <a:cs typeface="Arial" panose="020B0604020202020204" pitchFamily="34" charset="0"/>
                          </a:rPr>
                          <m:t>𝑚</m:t>
                        </m:r>
                      </m:sup>
                    </m:sSup>
                    <m:r>
                      <a:rPr lang="en-US" i="1">
                        <a:latin typeface="Cambria Math" panose="02040503050406030204" pitchFamily="18" charset="0"/>
                        <a:cs typeface="Arial" panose="020B0604020202020204" pitchFamily="34" charset="0"/>
                      </a:rPr>
                      <m:t>=</m:t>
                    </m:r>
                    <m:d>
                      <m:dPr>
                        <m:ctrlPr>
                          <a:rPr lang="en-US" i="1">
                            <a:latin typeface="Cambria Math" panose="02040503050406030204" pitchFamily="18" charset="0"/>
                            <a:cs typeface="Arial" panose="020B0604020202020204" pitchFamily="34" charset="0"/>
                          </a:rPr>
                        </m:ctrlPr>
                      </m:dPr>
                      <m:e>
                        <m:sSubSup>
                          <m:sSubSupPr>
                            <m:ctrlPr>
                              <a:rPr lang="en-US" i="1">
                                <a:latin typeface="Cambria Math" panose="02040503050406030204" pitchFamily="18" charset="0"/>
                                <a:cs typeface="Arial" panose="020B0604020202020204" pitchFamily="34" charset="0"/>
                              </a:rPr>
                            </m:ctrlPr>
                          </m:sSubSupPr>
                          <m:e>
                            <m:r>
                              <a:rPr lang="en-US" i="1">
                                <a:latin typeface="Cambria Math" panose="02040503050406030204" pitchFamily="18" charset="0"/>
                                <a:cs typeface="Arial" panose="020B0604020202020204" pitchFamily="34" charset="0"/>
                              </a:rPr>
                              <m:t>𝑘</m:t>
                            </m:r>
                          </m:e>
                          <m:sub>
                            <m:r>
                              <a:rPr lang="en-US" i="1">
                                <a:latin typeface="Cambria Math" panose="02040503050406030204" pitchFamily="18" charset="0"/>
                                <a:cs typeface="Arial" panose="020B0604020202020204" pitchFamily="34" charset="0"/>
                              </a:rPr>
                              <m:t>𝑥</m:t>
                            </m:r>
                          </m:sub>
                          <m:sup>
                            <m:r>
                              <a:rPr lang="en-US" i="1">
                                <a:latin typeface="Cambria Math" panose="02040503050406030204" pitchFamily="18" charset="0"/>
                                <a:cs typeface="Arial" panose="020B0604020202020204" pitchFamily="34" charset="0"/>
                              </a:rPr>
                              <m:t>𝑚</m:t>
                            </m:r>
                          </m:sup>
                        </m:sSubSup>
                        <m:r>
                          <a:rPr lang="en-US" i="1">
                            <a:latin typeface="Cambria Math" panose="02040503050406030204" pitchFamily="18" charset="0"/>
                            <a:cs typeface="Arial" panose="020B0604020202020204" pitchFamily="34" charset="0"/>
                          </a:rPr>
                          <m:t>,</m:t>
                        </m:r>
                        <m:sSubSup>
                          <m:sSubSupPr>
                            <m:ctrlPr>
                              <a:rPr lang="en-US" i="1">
                                <a:latin typeface="Cambria Math" panose="02040503050406030204" pitchFamily="18" charset="0"/>
                                <a:cs typeface="Arial" panose="020B0604020202020204" pitchFamily="34" charset="0"/>
                              </a:rPr>
                            </m:ctrlPr>
                          </m:sSubSupPr>
                          <m:e>
                            <m:r>
                              <a:rPr lang="en-US" i="1">
                                <a:latin typeface="Cambria Math" panose="02040503050406030204" pitchFamily="18" charset="0"/>
                                <a:cs typeface="Arial" panose="020B0604020202020204" pitchFamily="34" charset="0"/>
                              </a:rPr>
                              <m:t>𝑘</m:t>
                            </m:r>
                          </m:e>
                          <m:sub>
                            <m:r>
                              <a:rPr lang="en-US" i="1">
                                <a:latin typeface="Cambria Math" panose="02040503050406030204" pitchFamily="18" charset="0"/>
                                <a:cs typeface="Arial" panose="020B0604020202020204" pitchFamily="34" charset="0"/>
                              </a:rPr>
                              <m:t>𝑦</m:t>
                            </m:r>
                          </m:sub>
                          <m:sup>
                            <m:r>
                              <a:rPr lang="en-US" i="1">
                                <a:latin typeface="Cambria Math" panose="02040503050406030204" pitchFamily="18" charset="0"/>
                                <a:cs typeface="Arial" panose="020B0604020202020204" pitchFamily="34" charset="0"/>
                              </a:rPr>
                              <m:t>𝑚</m:t>
                            </m:r>
                          </m:sup>
                        </m:sSubSup>
                        <m:r>
                          <a:rPr lang="en-US" i="1">
                            <a:latin typeface="Cambria Math" panose="02040503050406030204" pitchFamily="18" charset="0"/>
                            <a:cs typeface="Arial" panose="020B0604020202020204" pitchFamily="34" charset="0"/>
                          </a:rPr>
                          <m:t>,</m:t>
                        </m:r>
                        <m:sSubSup>
                          <m:sSubSupPr>
                            <m:ctrlPr>
                              <a:rPr lang="en-US" i="1">
                                <a:latin typeface="Cambria Math" panose="02040503050406030204" pitchFamily="18" charset="0"/>
                                <a:cs typeface="Arial" panose="020B0604020202020204" pitchFamily="34" charset="0"/>
                              </a:rPr>
                            </m:ctrlPr>
                          </m:sSubSupPr>
                          <m:e>
                            <m:r>
                              <a:rPr lang="en-US" i="1">
                                <a:latin typeface="Cambria Math" panose="02040503050406030204" pitchFamily="18" charset="0"/>
                                <a:cs typeface="Arial" panose="020B0604020202020204" pitchFamily="34" charset="0"/>
                              </a:rPr>
                              <m:t>𝑘</m:t>
                            </m:r>
                          </m:e>
                          <m:sub>
                            <m:r>
                              <a:rPr lang="en-US" i="1">
                                <a:latin typeface="Cambria Math" panose="02040503050406030204" pitchFamily="18" charset="0"/>
                                <a:cs typeface="Arial" panose="020B0604020202020204" pitchFamily="34" charset="0"/>
                              </a:rPr>
                              <m:t>𝑤</m:t>
                            </m:r>
                          </m:sub>
                          <m:sup>
                            <m:r>
                              <a:rPr lang="en-US" i="1">
                                <a:latin typeface="Cambria Math" panose="02040503050406030204" pitchFamily="18" charset="0"/>
                                <a:cs typeface="Arial" panose="020B0604020202020204" pitchFamily="34" charset="0"/>
                              </a:rPr>
                              <m:t>𝑚</m:t>
                            </m:r>
                          </m:sup>
                        </m:sSubSup>
                        <m:r>
                          <a:rPr lang="en-US" i="1">
                            <a:latin typeface="Cambria Math" panose="02040503050406030204" pitchFamily="18" charset="0"/>
                            <a:cs typeface="Arial" panose="020B0604020202020204" pitchFamily="34" charset="0"/>
                          </a:rPr>
                          <m:t>,</m:t>
                        </m:r>
                        <m:sSubSup>
                          <m:sSubSupPr>
                            <m:ctrlPr>
                              <a:rPr lang="en-US" i="1">
                                <a:latin typeface="Cambria Math" panose="02040503050406030204" pitchFamily="18" charset="0"/>
                                <a:cs typeface="Arial" panose="020B0604020202020204" pitchFamily="34" charset="0"/>
                              </a:rPr>
                            </m:ctrlPr>
                          </m:sSubSupPr>
                          <m:e>
                            <m:r>
                              <a:rPr lang="en-US" i="1">
                                <a:latin typeface="Cambria Math" panose="02040503050406030204" pitchFamily="18" charset="0"/>
                                <a:cs typeface="Arial" panose="020B0604020202020204" pitchFamily="34" charset="0"/>
                              </a:rPr>
                              <m:t>𝑘</m:t>
                            </m:r>
                          </m:e>
                          <m:sub>
                            <m:r>
                              <a:rPr lang="en-US" i="1">
                                <a:latin typeface="Cambria Math" panose="02040503050406030204" pitchFamily="18" charset="0"/>
                                <a:cs typeface="Arial" panose="020B0604020202020204" pitchFamily="34" charset="0"/>
                              </a:rPr>
                              <m:t>h</m:t>
                            </m:r>
                          </m:sub>
                          <m:sup>
                            <m:r>
                              <a:rPr lang="en-US" i="1">
                                <a:latin typeface="Cambria Math" panose="02040503050406030204" pitchFamily="18" charset="0"/>
                                <a:cs typeface="Arial" panose="020B0604020202020204" pitchFamily="34" charset="0"/>
                              </a:rPr>
                              <m:t>𝑚</m:t>
                            </m:r>
                          </m:sup>
                        </m:sSubSup>
                      </m:e>
                    </m:d>
                  </m:oMath>
                </a14:m>
                <a:r>
                  <a:rPr lang="en-US" dirty="0">
                    <a:latin typeface="Arial" panose="020B0604020202020204" pitchFamily="34" charset="0"/>
                    <a:cs typeface="Arial" panose="020B0604020202020204" pitchFamily="34" charset="0"/>
                  </a:rPr>
                  <a:t>. Here,  </a:t>
                </a:r>
              </a:p>
              <a:p>
                <a:pPr>
                  <a:lnSpc>
                    <a:spcPct val="150000"/>
                  </a:lnSpc>
                </a:pPr>
                <a14:m>
                  <m:oMath xmlns:m="http://schemas.openxmlformats.org/officeDocument/2006/math">
                    <m:r>
                      <a:rPr lang="en-US" i="1">
                        <a:latin typeface="Cambria Math" panose="02040503050406030204" pitchFamily="18" charset="0"/>
                        <a:cs typeface="Arial" panose="020B0604020202020204" pitchFamily="34" charset="0"/>
                      </a:rPr>
                      <m:t>       </m:t>
                    </m:r>
                    <m:r>
                      <a:rPr lang="en-US" i="1">
                        <a:latin typeface="Cambria Math" panose="02040503050406030204" pitchFamily="18" charset="0"/>
                        <a:cs typeface="Arial" panose="020B0604020202020204" pitchFamily="34" charset="0"/>
                      </a:rPr>
                      <m:t>𝑥</m:t>
                    </m:r>
                    <m:r>
                      <a:rPr lang="en-US" i="1">
                        <a:latin typeface="Cambria Math" panose="02040503050406030204" pitchFamily="18" charset="0"/>
                        <a:cs typeface="Arial" panose="020B0604020202020204" pitchFamily="34" charset="0"/>
                      </a:rPr>
                      <m:t>, </m:t>
                    </m:r>
                    <m:r>
                      <a:rPr lang="en-US" i="1">
                        <a:latin typeface="Cambria Math" panose="02040503050406030204" pitchFamily="18" charset="0"/>
                        <a:cs typeface="Arial" panose="020B0604020202020204" pitchFamily="34" charset="0"/>
                      </a:rPr>
                      <m:t>𝑦</m:t>
                    </m:r>
                    <m:r>
                      <a:rPr lang="en-US" i="1">
                        <a:latin typeface="Cambria Math" panose="02040503050406030204" pitchFamily="18" charset="0"/>
                        <a:cs typeface="Arial" panose="020B0604020202020204" pitchFamily="34" charset="0"/>
                      </a:rPr>
                      <m:t>, </m:t>
                    </m:r>
                    <m:r>
                      <a:rPr lang="en-US" i="1">
                        <a:latin typeface="Cambria Math" panose="02040503050406030204" pitchFamily="18" charset="0"/>
                        <a:cs typeface="Arial" panose="020B0604020202020204" pitchFamily="34" charset="0"/>
                      </a:rPr>
                      <m:t>𝑤</m:t>
                    </m:r>
                    <m:r>
                      <a:rPr lang="en-US" i="1">
                        <a:latin typeface="Cambria Math" panose="02040503050406030204" pitchFamily="18" charset="0"/>
                        <a:cs typeface="Arial" panose="020B0604020202020204" pitchFamily="34" charset="0"/>
                      </a:rPr>
                      <m:t>, </m:t>
                    </m:r>
                    <m:r>
                      <a:rPr lang="en-US" i="1">
                        <a:latin typeface="Cambria Math" panose="02040503050406030204" pitchFamily="18" charset="0"/>
                        <a:cs typeface="Arial" panose="020B0604020202020204" pitchFamily="34" charset="0"/>
                      </a:rPr>
                      <m:t>𝑎𝑛𝑑</m:t>
                    </m:r>
                    <m:r>
                      <a:rPr lang="en-US" i="1">
                        <a:latin typeface="Cambria Math" panose="02040503050406030204" pitchFamily="18" charset="0"/>
                        <a:cs typeface="Arial" panose="020B0604020202020204" pitchFamily="34" charset="0"/>
                      </a:rPr>
                      <m:t> </m:t>
                    </m:r>
                    <m:r>
                      <a:rPr lang="en-US" i="1">
                        <a:latin typeface="Cambria Math" panose="02040503050406030204" pitchFamily="18" charset="0"/>
                        <a:cs typeface="Arial" panose="020B0604020202020204" pitchFamily="34" charset="0"/>
                      </a:rPr>
                      <m:t>h</m:t>
                    </m:r>
                  </m:oMath>
                </a14:m>
                <a:r>
                  <a:rPr lang="en-US"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are the two center coordinates of </a:t>
                </a:r>
                <a:r>
                  <a:rPr lang="en-US" dirty="0">
                    <a:latin typeface="Arial" panose="020B0604020202020204" pitchFamily="34" charset="0"/>
                    <a:cs typeface="Arial" panose="020B0604020202020204" pitchFamily="34" charset="0"/>
                  </a:rPr>
                  <a:t>the box</a:t>
                </a:r>
                <a:r>
                  <a:rPr lang="en-US" dirty="0">
                    <a:latin typeface="Arial" panose="020B0604020202020204" pitchFamily="34" charset="0"/>
                    <a:cs typeface="Arial" panose="020B0604020202020204" pitchFamily="34" charset="0"/>
                  </a:rPr>
                  <a:t>, width, and height, respectively</a:t>
                </a:r>
              </a:p>
              <a:p>
                <a:pPr defTabSz="882213">
                  <a:defRPr/>
                </a:pPr>
                <a:endParaRPr lang="en-US" altLang="zh-CN" kern="0" dirty="0">
                  <a:latin typeface="Arial" panose="020B0604020202020204" pitchFamily="34" charset="0"/>
                  <a:cs typeface="Arial" panose="020B0604020202020204" pitchFamily="34" charset="0"/>
                </a:endParaRPr>
              </a:p>
              <a:p>
                <a:endParaRPr lang="zh-TW" altLang="en-US" dirty="0"/>
              </a:p>
            </p:txBody>
          </p:sp>
        </mc:Choice>
        <mc:Fallback xmlns="">
          <p:sp>
            <p:nvSpPr>
              <p:cNvPr id="3" name="備忘稿版面配置區 2"/>
              <p:cNvSpPr>
                <a:spLocks noGrp="1"/>
              </p:cNvSpPr>
              <p:nvPr>
                <p:ph type="body" idx="1"/>
              </p:nvPr>
            </p:nvSpPr>
            <p:spPr/>
            <p:txBody>
              <a:bodyPr/>
              <a:lstStyle/>
              <a:p>
                <a:pPr marL="285750" indent="-285750">
                  <a:lnSpc>
                    <a:spcPct val="150000"/>
                  </a:lnSpc>
                  <a:buFont typeface="Arial" panose="020B0604020202020204" pitchFamily="34" charset="0"/>
                  <a:buChar char="•"/>
                </a:pPr>
                <a:r>
                  <a:rPr lang="en-US" sz="1200" dirty="0" smtClean="0">
                    <a:latin typeface="Arial" panose="020B0604020202020204" pitchFamily="34" charset="0"/>
                    <a:cs typeface="Arial" panose="020B0604020202020204" pitchFamily="34" charset="0"/>
                  </a:rPr>
                  <a:t>For each anchor box with a match, a ground truth box regression is defined as                </a:t>
                </a:r>
                <a:r>
                  <a:rPr lang="en-US" sz="1200" b="0" i="0" smtClean="0">
                    <a:latin typeface="Cambria Math" panose="02040503050406030204" pitchFamily="18" charset="0"/>
                    <a:cs typeface="Arial" panose="020B0604020202020204" pitchFamily="34" charset="0"/>
                  </a:rPr>
                  <a:t>𝑔 ̂^𝑚</a:t>
                </a:r>
                <a:r>
                  <a:rPr lang="en-US" sz="1200" i="0" smtClean="0">
                    <a:latin typeface="Cambria Math" panose="02040503050406030204" pitchFamily="18" charset="0"/>
                    <a:cs typeface="Arial" panose="020B0604020202020204" pitchFamily="34" charset="0"/>
                  </a:rPr>
                  <a:t>=</a:t>
                </a:r>
                <a:r>
                  <a:rPr lang="en-US" sz="1200" b="0" i="0" smtClean="0">
                    <a:latin typeface="Cambria Math" panose="02040503050406030204" pitchFamily="18" charset="0"/>
                    <a:cs typeface="Arial" panose="020B0604020202020204" pitchFamily="34" charset="0"/>
                  </a:rPr>
                  <a:t>(𝑔 ̂_𝑥^𝑚,</a:t>
                </a:r>
                <a:r>
                  <a:rPr lang="en-US" sz="1200" i="0">
                    <a:latin typeface="Cambria Math" panose="02040503050406030204" pitchFamily="18" charset="0"/>
                    <a:cs typeface="Arial" panose="020B0604020202020204" pitchFamily="34" charset="0"/>
                  </a:rPr>
                  <a:t>𝑔 ̂_</a:t>
                </a:r>
                <a:r>
                  <a:rPr lang="en-US" sz="1200" b="0" i="0" smtClean="0">
                    <a:latin typeface="Cambria Math" panose="02040503050406030204" pitchFamily="18" charset="0"/>
                    <a:cs typeface="Arial" panose="020B0604020202020204" pitchFamily="34" charset="0"/>
                  </a:rPr>
                  <a:t>𝑦^</a:t>
                </a:r>
                <a:r>
                  <a:rPr lang="en-US" sz="1200" i="0">
                    <a:latin typeface="Cambria Math" panose="02040503050406030204" pitchFamily="18" charset="0"/>
                    <a:cs typeface="Arial" panose="020B0604020202020204" pitchFamily="34" charset="0"/>
                  </a:rPr>
                  <a:t>𝑚</a:t>
                </a:r>
                <a:r>
                  <a:rPr lang="en-US" sz="1200" b="0" i="0" smtClean="0">
                    <a:latin typeface="Cambria Math" panose="02040503050406030204" pitchFamily="18" charset="0"/>
                    <a:cs typeface="Arial" panose="020B0604020202020204" pitchFamily="34" charset="0"/>
                  </a:rPr>
                  <a:t>,</a:t>
                </a:r>
                <a:r>
                  <a:rPr lang="en-US" sz="1200" i="0">
                    <a:latin typeface="Cambria Math" panose="02040503050406030204" pitchFamily="18" charset="0"/>
                    <a:cs typeface="Arial" panose="020B0604020202020204" pitchFamily="34" charset="0"/>
                  </a:rPr>
                  <a:t>𝑔 ̂_</a:t>
                </a:r>
                <a:r>
                  <a:rPr lang="en-US" sz="1200" b="0" i="0" smtClean="0">
                    <a:latin typeface="Cambria Math" panose="02040503050406030204" pitchFamily="18" charset="0"/>
                    <a:cs typeface="Arial" panose="020B0604020202020204" pitchFamily="34" charset="0"/>
                  </a:rPr>
                  <a:t>𝑤^</a:t>
                </a:r>
                <a:r>
                  <a:rPr lang="en-US" sz="1200" i="0">
                    <a:latin typeface="Cambria Math" panose="02040503050406030204" pitchFamily="18" charset="0"/>
                    <a:cs typeface="Arial" panose="020B0604020202020204" pitchFamily="34" charset="0"/>
                  </a:rPr>
                  <a:t>𝑚</a:t>
                </a:r>
                <a:r>
                  <a:rPr lang="en-US" sz="1200" b="0" i="0" smtClean="0">
                    <a:latin typeface="Cambria Math" panose="02040503050406030204" pitchFamily="18" charset="0"/>
                    <a:cs typeface="Arial" panose="020B0604020202020204" pitchFamily="34" charset="0"/>
                  </a:rPr>
                  <a:t>,</a:t>
                </a:r>
                <a:r>
                  <a:rPr lang="en-US" sz="1200" i="0">
                    <a:latin typeface="Cambria Math" panose="02040503050406030204" pitchFamily="18" charset="0"/>
                    <a:cs typeface="Arial" panose="020B0604020202020204" pitchFamily="34" charset="0"/>
                  </a:rPr>
                  <a:t>𝑔 ̂_</a:t>
                </a:r>
                <a:r>
                  <a:rPr lang="en-US" sz="1200" b="0" i="0" smtClean="0">
                    <a:latin typeface="Cambria Math" panose="02040503050406030204" pitchFamily="18" charset="0"/>
                    <a:cs typeface="Arial" panose="020B0604020202020204" pitchFamily="34" charset="0"/>
                  </a:rPr>
                  <a:t>ℎ^</a:t>
                </a:r>
                <a:r>
                  <a:rPr lang="en-US" sz="1200" i="0">
                    <a:latin typeface="Cambria Math" panose="02040503050406030204" pitchFamily="18" charset="0"/>
                    <a:cs typeface="Arial" panose="020B0604020202020204" pitchFamily="34" charset="0"/>
                  </a:rPr>
                  <a:t>𝑚 ),</a:t>
                </a:r>
                <a:r>
                  <a:rPr lang="en-US" sz="1200" dirty="0">
                    <a:latin typeface="Arial" panose="020B0604020202020204" pitchFamily="34" charset="0"/>
                    <a:cs typeface="Arial" panose="020B0604020202020204" pitchFamily="34" charset="0"/>
                  </a:rPr>
                  <a:t> </a:t>
                </a:r>
                <a:r>
                  <a:rPr lang="en-US" sz="1200" dirty="0" smtClean="0">
                    <a:latin typeface="Arial" panose="020B0604020202020204" pitchFamily="34" charset="0"/>
                    <a:cs typeface="Arial" panose="020B0604020202020204" pitchFamily="34" charset="0"/>
                  </a:rPr>
                  <a:t>and a </a:t>
                </a:r>
                <a:r>
                  <a:rPr lang="en-US" sz="1200" dirty="0">
                    <a:latin typeface="Arial" panose="020B0604020202020204" pitchFamily="34" charset="0"/>
                    <a:cs typeface="Arial" panose="020B0604020202020204" pitchFamily="34" charset="0"/>
                  </a:rPr>
                  <a:t>corresponding predicted </a:t>
                </a:r>
                <a:r>
                  <a:rPr lang="en-US" sz="1200" dirty="0" smtClean="0">
                    <a:latin typeface="Arial" panose="020B0604020202020204" pitchFamily="34" charset="0"/>
                    <a:cs typeface="Arial" panose="020B0604020202020204" pitchFamily="34" charset="0"/>
                  </a:rPr>
                  <a:t>box </a:t>
                </a:r>
                <a:r>
                  <a:rPr lang="en-US" sz="1200" b="0" i="0" smtClean="0">
                    <a:latin typeface="Cambria Math" panose="02040503050406030204" pitchFamily="18" charset="0"/>
                    <a:cs typeface="Arial" panose="020B0604020202020204" pitchFamily="34" charset="0"/>
                  </a:rPr>
                  <a:t>𝑘^𝑚=(𝑘_𝑥^𝑚,</a:t>
                </a:r>
                <a:r>
                  <a:rPr lang="en-US" sz="1200" i="0">
                    <a:latin typeface="Cambria Math" panose="02040503050406030204" pitchFamily="18" charset="0"/>
                    <a:cs typeface="Arial" panose="020B0604020202020204" pitchFamily="34" charset="0"/>
                  </a:rPr>
                  <a:t>𝑘_</a:t>
                </a:r>
                <a:r>
                  <a:rPr lang="en-US" sz="1200" b="0" i="0" smtClean="0">
                    <a:latin typeface="Cambria Math" panose="02040503050406030204" pitchFamily="18" charset="0"/>
                    <a:cs typeface="Arial" panose="020B0604020202020204" pitchFamily="34" charset="0"/>
                  </a:rPr>
                  <a:t>𝑦^</a:t>
                </a:r>
                <a:r>
                  <a:rPr lang="en-US" sz="1200" i="0">
                    <a:latin typeface="Cambria Math" panose="02040503050406030204" pitchFamily="18" charset="0"/>
                    <a:cs typeface="Arial" panose="020B0604020202020204" pitchFamily="34" charset="0"/>
                  </a:rPr>
                  <a:t>𝑚</a:t>
                </a:r>
                <a:r>
                  <a:rPr lang="en-US" sz="1200" b="0" i="0" smtClean="0">
                    <a:latin typeface="Cambria Math" panose="02040503050406030204" pitchFamily="18" charset="0"/>
                    <a:cs typeface="Arial" panose="020B0604020202020204" pitchFamily="34" charset="0"/>
                  </a:rPr>
                  <a:t>,</a:t>
                </a:r>
                <a:r>
                  <a:rPr lang="en-US" sz="1200" i="0">
                    <a:latin typeface="Cambria Math" panose="02040503050406030204" pitchFamily="18" charset="0"/>
                    <a:cs typeface="Arial" panose="020B0604020202020204" pitchFamily="34" charset="0"/>
                  </a:rPr>
                  <a:t>𝑘_</a:t>
                </a:r>
                <a:r>
                  <a:rPr lang="en-US" sz="1200" b="0" i="0" smtClean="0">
                    <a:latin typeface="Cambria Math" panose="02040503050406030204" pitchFamily="18" charset="0"/>
                    <a:cs typeface="Arial" panose="020B0604020202020204" pitchFamily="34" charset="0"/>
                  </a:rPr>
                  <a:t>𝑤^</a:t>
                </a:r>
                <a:r>
                  <a:rPr lang="en-US" sz="1200" i="0">
                    <a:latin typeface="Cambria Math" panose="02040503050406030204" pitchFamily="18" charset="0"/>
                    <a:cs typeface="Arial" panose="020B0604020202020204" pitchFamily="34" charset="0"/>
                  </a:rPr>
                  <a:t>𝑚</a:t>
                </a:r>
                <a:r>
                  <a:rPr lang="en-US" sz="1200" b="0" i="0" smtClean="0">
                    <a:latin typeface="Cambria Math" panose="02040503050406030204" pitchFamily="18" charset="0"/>
                    <a:cs typeface="Arial" panose="020B0604020202020204" pitchFamily="34" charset="0"/>
                  </a:rPr>
                  <a:t>,</a:t>
                </a:r>
                <a:r>
                  <a:rPr lang="en-US" sz="1200" i="0">
                    <a:latin typeface="Cambria Math" panose="02040503050406030204" pitchFamily="18" charset="0"/>
                    <a:cs typeface="Arial" panose="020B0604020202020204" pitchFamily="34" charset="0"/>
                  </a:rPr>
                  <a:t>𝑘_</a:t>
                </a:r>
                <a:r>
                  <a:rPr lang="en-US" sz="1200" b="0" i="0" smtClean="0">
                    <a:latin typeface="Cambria Math" panose="02040503050406030204" pitchFamily="18" charset="0"/>
                    <a:cs typeface="Arial" panose="020B0604020202020204" pitchFamily="34" charset="0"/>
                  </a:rPr>
                  <a:t>ℎ^</a:t>
                </a:r>
                <a:r>
                  <a:rPr lang="en-US" sz="1200" i="0">
                    <a:latin typeface="Cambria Math" panose="02040503050406030204" pitchFamily="18" charset="0"/>
                    <a:cs typeface="Arial" panose="020B0604020202020204" pitchFamily="34" charset="0"/>
                  </a:rPr>
                  <a:t>𝑚 )</a:t>
                </a:r>
                <a:r>
                  <a:rPr lang="en-US" sz="1200" dirty="0" smtClean="0">
                    <a:latin typeface="Arial" panose="020B0604020202020204" pitchFamily="34" charset="0"/>
                    <a:cs typeface="Arial" panose="020B0604020202020204" pitchFamily="34" charset="0"/>
                  </a:rPr>
                  <a:t>. Here,  </a:t>
                </a:r>
              </a:p>
              <a:p>
                <a:pPr>
                  <a:lnSpc>
                    <a:spcPct val="150000"/>
                  </a:lnSpc>
                </a:pPr>
                <a:r>
                  <a:rPr lang="en-US" sz="1200" b="0" i="0" smtClean="0">
                    <a:latin typeface="Cambria Math" panose="02040503050406030204" pitchFamily="18" charset="0"/>
                    <a:cs typeface="Arial" panose="020B0604020202020204" pitchFamily="34" charset="0"/>
                  </a:rPr>
                  <a:t>       𝑥, 𝑦, 𝑤, 𝑎𝑛𝑑 ℎ</a:t>
                </a:r>
                <a:r>
                  <a:rPr lang="en-US" sz="1200" dirty="0" smtClean="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are the two center coordinates of </a:t>
                </a:r>
                <a:r>
                  <a:rPr lang="en-US" sz="1200" dirty="0" smtClean="0">
                    <a:latin typeface="Arial" panose="020B0604020202020204" pitchFamily="34" charset="0"/>
                    <a:cs typeface="Arial" panose="020B0604020202020204" pitchFamily="34" charset="0"/>
                  </a:rPr>
                  <a:t>the box</a:t>
                </a:r>
                <a:r>
                  <a:rPr lang="en-US" sz="1200" dirty="0">
                    <a:latin typeface="Arial" panose="020B0604020202020204" pitchFamily="34" charset="0"/>
                    <a:cs typeface="Arial" panose="020B0604020202020204" pitchFamily="34" charset="0"/>
                  </a:rPr>
                  <a:t>, width, and height, respectively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0" dirty="0" smtClean="0">
                  <a:latin typeface="Arial" panose="020B0604020202020204" pitchFamily="34" charset="0"/>
                  <a:cs typeface="Arial" panose="020B0604020202020204" pitchFamily="34" charset="0"/>
                </a:endParaRPr>
              </a:p>
              <a:p>
                <a:endParaRPr lang="zh-TW" altLang="en-US" dirty="0"/>
              </a:p>
            </p:txBody>
          </p:sp>
        </mc:Fallback>
      </mc:AlternateContent>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40353793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pPr defTabSz="882213">
              <a:defRPr/>
            </a:pPr>
            <a:r>
              <a:rPr lang="en-US" altLang="zh-CN" kern="0" dirty="0" err="1">
                <a:latin typeface="Arial" panose="020B0604020202020204" pitchFamily="34" charset="0"/>
                <a:cs typeface="Arial" panose="020B0604020202020204" pitchFamily="34" charset="0"/>
              </a:rPr>
              <a:t>RetinaNet</a:t>
            </a:r>
            <a:r>
              <a:rPr lang="en-US" altLang="zh-CN" kern="0" dirty="0">
                <a:latin typeface="Arial" panose="020B0604020202020204" pitchFamily="34" charset="0"/>
                <a:cs typeface="Arial" panose="020B0604020202020204" pitchFamily="34" charset="0"/>
              </a:rPr>
              <a:t> is employed as the base architecture</a:t>
            </a:r>
          </a:p>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21720062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29596006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4335735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pPr defTabSz="882213">
              <a:defRPr/>
            </a:pPr>
            <a:r>
              <a:rPr lang="en-US" altLang="zh-CN" kern="0" dirty="0" err="1">
                <a:latin typeface="Arial" panose="020B0604020202020204" pitchFamily="34" charset="0"/>
                <a:cs typeface="Arial" panose="020B0604020202020204" pitchFamily="34" charset="0"/>
              </a:rPr>
              <a:t>RetinaNet</a:t>
            </a:r>
            <a:r>
              <a:rPr lang="en-US" altLang="zh-CN" kern="0" dirty="0">
                <a:latin typeface="Arial" panose="020B0604020202020204" pitchFamily="34" charset="0"/>
                <a:cs typeface="Arial" panose="020B0604020202020204" pitchFamily="34" charset="0"/>
              </a:rPr>
              <a:t> is employed as the base architecture</a:t>
            </a:r>
          </a:p>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27132867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pPr defTabSz="882213">
              <a:defRPr/>
            </a:pPr>
            <a:r>
              <a:rPr lang="en-US" altLang="zh-CN" kern="0" dirty="0" err="1">
                <a:latin typeface="Arial" panose="020B0604020202020204" pitchFamily="34" charset="0"/>
                <a:cs typeface="Arial" panose="020B0604020202020204" pitchFamily="34" charset="0"/>
              </a:rPr>
              <a:t>RetinaNet</a:t>
            </a:r>
            <a:r>
              <a:rPr lang="en-US" altLang="zh-CN" kern="0" dirty="0">
                <a:latin typeface="Arial" panose="020B0604020202020204" pitchFamily="34" charset="0"/>
                <a:cs typeface="Arial" panose="020B0604020202020204" pitchFamily="34" charset="0"/>
              </a:rPr>
              <a:t> is employed as the base architecture</a:t>
            </a:r>
          </a:p>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719272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21737775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pPr defTabSz="882213">
              <a:defRPr/>
            </a:pPr>
            <a:r>
              <a:rPr lang="en-US" altLang="zh-CN" kern="0" dirty="0" err="1">
                <a:latin typeface="Arial" panose="020B0604020202020204" pitchFamily="34" charset="0"/>
                <a:cs typeface="Arial" panose="020B0604020202020204" pitchFamily="34" charset="0"/>
              </a:rPr>
              <a:t>RetinaNet</a:t>
            </a:r>
            <a:r>
              <a:rPr lang="en-US" altLang="zh-CN" kern="0" dirty="0">
                <a:latin typeface="Arial" panose="020B0604020202020204" pitchFamily="34" charset="0"/>
                <a:cs typeface="Arial" panose="020B0604020202020204" pitchFamily="34" charset="0"/>
              </a:rPr>
              <a:t> is employed as the base architecture</a:t>
            </a:r>
          </a:p>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4899329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pPr defTabSz="882213">
              <a:defRPr/>
            </a:pPr>
            <a:r>
              <a:rPr lang="en-US" altLang="zh-CN" kern="0" dirty="0" err="1">
                <a:latin typeface="Arial" panose="020B0604020202020204" pitchFamily="34" charset="0"/>
                <a:cs typeface="Arial" panose="020B0604020202020204" pitchFamily="34" charset="0"/>
              </a:rPr>
              <a:t>RetinaNet</a:t>
            </a:r>
            <a:r>
              <a:rPr lang="en-US" altLang="zh-CN" kern="0" dirty="0">
                <a:latin typeface="Arial" panose="020B0604020202020204" pitchFamily="34" charset="0"/>
                <a:cs typeface="Arial" panose="020B0604020202020204" pitchFamily="34" charset="0"/>
              </a:rPr>
              <a:t> is employed as the base architecture</a:t>
            </a:r>
          </a:p>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23432926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pPr defTabSz="882213">
              <a:defRPr/>
            </a:pPr>
            <a:r>
              <a:rPr lang="en-US" altLang="zh-CN" kern="0" dirty="0" err="1">
                <a:latin typeface="Arial" panose="020B0604020202020204" pitchFamily="34" charset="0"/>
                <a:cs typeface="Arial" panose="020B0604020202020204" pitchFamily="34" charset="0"/>
              </a:rPr>
              <a:t>RetinaNet</a:t>
            </a:r>
            <a:r>
              <a:rPr lang="en-US" altLang="zh-CN" kern="0" dirty="0">
                <a:latin typeface="Arial" panose="020B0604020202020204" pitchFamily="34" charset="0"/>
                <a:cs typeface="Arial" panose="020B0604020202020204" pitchFamily="34" charset="0"/>
              </a:rPr>
              <a:t> is employed as the base architecture</a:t>
            </a:r>
          </a:p>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14004946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pPr defTabSz="882213">
              <a:defRPr/>
            </a:pPr>
            <a:r>
              <a:rPr lang="en-US" altLang="zh-CN" kern="0" dirty="0" err="1">
                <a:latin typeface="Arial" panose="020B0604020202020204" pitchFamily="34" charset="0"/>
                <a:cs typeface="Arial" panose="020B0604020202020204" pitchFamily="34" charset="0"/>
              </a:rPr>
              <a:t>RetinaNet</a:t>
            </a:r>
            <a:r>
              <a:rPr lang="en-US" altLang="zh-CN" kern="0" dirty="0">
                <a:latin typeface="Arial" panose="020B0604020202020204" pitchFamily="34" charset="0"/>
                <a:cs typeface="Arial" panose="020B0604020202020204" pitchFamily="34" charset="0"/>
              </a:rPr>
              <a:t> is employed as the base architecture</a:t>
            </a:r>
          </a:p>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17856662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pPr defTabSz="882213">
              <a:defRPr/>
            </a:pPr>
            <a:r>
              <a:rPr lang="en-US" altLang="zh-CN" kern="0" dirty="0" err="1">
                <a:latin typeface="Arial" panose="020B0604020202020204" pitchFamily="34" charset="0"/>
                <a:cs typeface="Arial" panose="020B0604020202020204" pitchFamily="34" charset="0"/>
              </a:rPr>
              <a:t>RetinaNet</a:t>
            </a:r>
            <a:r>
              <a:rPr lang="en-US" altLang="zh-CN" kern="0" dirty="0">
                <a:latin typeface="Arial" panose="020B0604020202020204" pitchFamily="34" charset="0"/>
                <a:cs typeface="Arial" panose="020B0604020202020204" pitchFamily="34" charset="0"/>
              </a:rPr>
              <a:t> is employed as the base architecture</a:t>
            </a:r>
          </a:p>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29774916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pPr defTabSz="882213">
              <a:defRPr/>
            </a:pPr>
            <a:r>
              <a:rPr lang="en-US" altLang="zh-CN" kern="0" dirty="0" err="1">
                <a:latin typeface="Arial" panose="020B0604020202020204" pitchFamily="34" charset="0"/>
                <a:cs typeface="Arial" panose="020B0604020202020204" pitchFamily="34" charset="0"/>
              </a:rPr>
              <a:t>RetinaNet</a:t>
            </a:r>
            <a:r>
              <a:rPr lang="en-US" altLang="zh-CN" kern="0" dirty="0">
                <a:latin typeface="Arial" panose="020B0604020202020204" pitchFamily="34" charset="0"/>
                <a:cs typeface="Arial" panose="020B0604020202020204" pitchFamily="34" charset="0"/>
              </a:rPr>
              <a:t> is employed as the base architecture</a:t>
            </a:r>
          </a:p>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33998235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pPr defTabSz="882213">
              <a:defRPr/>
            </a:pPr>
            <a:r>
              <a:rPr lang="en-US" altLang="zh-CN" kern="0" dirty="0" err="1">
                <a:latin typeface="Arial" panose="020B0604020202020204" pitchFamily="34" charset="0"/>
                <a:cs typeface="Arial" panose="020B0604020202020204" pitchFamily="34" charset="0"/>
              </a:rPr>
              <a:t>RetinaNet</a:t>
            </a:r>
            <a:r>
              <a:rPr lang="en-US" altLang="zh-CN" kern="0" dirty="0">
                <a:latin typeface="Arial" panose="020B0604020202020204" pitchFamily="34" charset="0"/>
                <a:cs typeface="Arial" panose="020B0604020202020204" pitchFamily="34" charset="0"/>
              </a:rPr>
              <a:t> is employed as the base architecture</a:t>
            </a:r>
          </a:p>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3853568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37276078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25705741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15950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4169132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22960776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34550266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20911703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pPr marL="0" lvl="1" defTabSz="882213">
              <a:defRPr/>
            </a:pPr>
            <a:r>
              <a:rPr lang="en-US" dirty="0" smtClean="0">
                <a:latin typeface="Arial" panose="020B0604020202020204" pitchFamily="34" charset="0"/>
                <a:cs typeface="Arial" panose="020B0604020202020204" pitchFamily="34" charset="0"/>
              </a:rPr>
              <a:t>Contains more types of backgrounds and hand shapes compared to VIVA [5], Signer [6], and </a:t>
            </a:r>
            <a:r>
              <a:rPr lang="en-US" dirty="0" err="1" smtClean="0">
                <a:latin typeface="Arial" panose="020B0604020202020204" pitchFamily="34" charset="0"/>
                <a:cs typeface="Arial" panose="020B0604020202020204" pitchFamily="34" charset="0"/>
              </a:rPr>
              <a:t>Egohands</a:t>
            </a:r>
            <a:r>
              <a:rPr lang="en-US" dirty="0" smtClean="0">
                <a:latin typeface="Arial" panose="020B0604020202020204" pitchFamily="34" charset="0"/>
                <a:cs typeface="Arial" panose="020B0604020202020204" pitchFamily="34" charset="0"/>
              </a:rPr>
              <a:t> [7]</a:t>
            </a:r>
          </a:p>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5843706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pPr marL="0" lvl="1" defTabSz="882213">
              <a:defRPr/>
            </a:pPr>
            <a:r>
              <a:rPr lang="en-US" dirty="0" smtClean="0">
                <a:latin typeface="Arial" panose="020B0604020202020204" pitchFamily="34" charset="0"/>
                <a:cs typeface="Arial" panose="020B0604020202020204" pitchFamily="34" charset="0"/>
              </a:rPr>
              <a:t>Contains more types of backgrounds and hand shapes compared to VIVA [5], Signer [6], and </a:t>
            </a:r>
            <a:r>
              <a:rPr lang="en-US" dirty="0" err="1" smtClean="0">
                <a:latin typeface="Arial" panose="020B0604020202020204" pitchFamily="34" charset="0"/>
                <a:cs typeface="Arial" panose="020B0604020202020204" pitchFamily="34" charset="0"/>
              </a:rPr>
              <a:t>Egohands</a:t>
            </a:r>
            <a:r>
              <a:rPr lang="en-US" dirty="0" smtClean="0">
                <a:latin typeface="Arial" panose="020B0604020202020204" pitchFamily="34" charset="0"/>
                <a:cs typeface="Arial" panose="020B0604020202020204" pitchFamily="34" charset="0"/>
              </a:rPr>
              <a:t> [7]</a:t>
            </a:r>
          </a:p>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28902859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pPr marL="0" lvl="1" defTabSz="882213">
              <a:defRPr/>
            </a:pPr>
            <a:r>
              <a:rPr lang="en-US" dirty="0" smtClean="0">
                <a:latin typeface="Arial" panose="020B0604020202020204" pitchFamily="34" charset="0"/>
                <a:cs typeface="Arial" panose="020B0604020202020204" pitchFamily="34" charset="0"/>
              </a:rPr>
              <a:t>Contains more types of backgrounds and hand shapes compared to VIVA [5], Signer [6], and </a:t>
            </a:r>
            <a:r>
              <a:rPr lang="en-US" dirty="0" err="1" smtClean="0">
                <a:latin typeface="Arial" panose="020B0604020202020204" pitchFamily="34" charset="0"/>
                <a:cs typeface="Arial" panose="020B0604020202020204" pitchFamily="34" charset="0"/>
              </a:rPr>
              <a:t>Egohands</a:t>
            </a:r>
            <a:r>
              <a:rPr lang="en-US" dirty="0" smtClean="0">
                <a:latin typeface="Arial" panose="020B0604020202020204" pitchFamily="34" charset="0"/>
                <a:cs typeface="Arial" panose="020B0604020202020204" pitchFamily="34" charset="0"/>
              </a:rPr>
              <a:t> [7]</a:t>
            </a:r>
          </a:p>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757929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pPr marL="0" lvl="1" defTabSz="882213">
              <a:defRPr/>
            </a:pPr>
            <a:r>
              <a:rPr lang="en-US" dirty="0" smtClean="0">
                <a:latin typeface="Arial" panose="020B0604020202020204" pitchFamily="34" charset="0"/>
                <a:cs typeface="Arial" panose="020B0604020202020204" pitchFamily="34" charset="0"/>
              </a:rPr>
              <a:t>Contains more types of backgrounds and hand shapes compared to VIVA [5], Signer [6], and </a:t>
            </a:r>
            <a:r>
              <a:rPr lang="en-US" dirty="0" err="1" smtClean="0">
                <a:latin typeface="Arial" panose="020B0604020202020204" pitchFamily="34" charset="0"/>
                <a:cs typeface="Arial" panose="020B0604020202020204" pitchFamily="34" charset="0"/>
              </a:rPr>
              <a:t>Egohands</a:t>
            </a:r>
            <a:r>
              <a:rPr lang="en-US" dirty="0" smtClean="0">
                <a:latin typeface="Arial" panose="020B0604020202020204" pitchFamily="34" charset="0"/>
                <a:cs typeface="Arial" panose="020B0604020202020204" pitchFamily="34" charset="0"/>
              </a:rPr>
              <a:t> [7]</a:t>
            </a:r>
          </a:p>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11271945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pPr marL="0" lvl="1" defTabSz="882213">
              <a:defRPr/>
            </a:pPr>
            <a:r>
              <a:rPr lang="en-US" dirty="0" smtClean="0">
                <a:latin typeface="Arial" panose="020B0604020202020204" pitchFamily="34" charset="0"/>
                <a:cs typeface="Arial" panose="020B0604020202020204" pitchFamily="34" charset="0"/>
              </a:rPr>
              <a:t>Contains more types of backgrounds and hand shapes compared to VIVA [5], Signer [6], and </a:t>
            </a:r>
            <a:r>
              <a:rPr lang="en-US" dirty="0" err="1" smtClean="0">
                <a:latin typeface="Arial" panose="020B0604020202020204" pitchFamily="34" charset="0"/>
                <a:cs typeface="Arial" panose="020B0604020202020204" pitchFamily="34" charset="0"/>
              </a:rPr>
              <a:t>Egohands</a:t>
            </a:r>
            <a:r>
              <a:rPr lang="en-US" dirty="0" smtClean="0">
                <a:latin typeface="Arial" panose="020B0604020202020204" pitchFamily="34" charset="0"/>
                <a:cs typeface="Arial" panose="020B0604020202020204" pitchFamily="34" charset="0"/>
              </a:rPr>
              <a:t> [7]</a:t>
            </a:r>
          </a:p>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18019333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pPr marL="0" lvl="1" defTabSz="882213">
              <a:defRPr/>
            </a:pPr>
            <a:r>
              <a:rPr lang="en-US" dirty="0" smtClean="0">
                <a:latin typeface="Arial" panose="020B0604020202020204" pitchFamily="34" charset="0"/>
                <a:cs typeface="Arial" panose="020B0604020202020204" pitchFamily="34" charset="0"/>
              </a:rPr>
              <a:t>Contains more types of backgrounds and hand shapes compared to VIVA [5], Signer [6], and </a:t>
            </a:r>
            <a:r>
              <a:rPr lang="en-US" dirty="0" err="1" smtClean="0">
                <a:latin typeface="Arial" panose="020B0604020202020204" pitchFamily="34" charset="0"/>
                <a:cs typeface="Arial" panose="020B0604020202020204" pitchFamily="34" charset="0"/>
              </a:rPr>
              <a:t>Egohands</a:t>
            </a:r>
            <a:r>
              <a:rPr lang="en-US" dirty="0" smtClean="0">
                <a:latin typeface="Arial" panose="020B0604020202020204" pitchFamily="34" charset="0"/>
                <a:cs typeface="Arial" panose="020B0604020202020204" pitchFamily="34" charset="0"/>
              </a:rPr>
              <a:t> [7]</a:t>
            </a:r>
          </a:p>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15492611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2806282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r>
              <a:rPr lang="en-US" dirty="0"/>
              <a:t>remains a major challenge because of poor visibility</a:t>
            </a:r>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32424079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27246685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1079776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r>
              <a:rPr lang="en-US" dirty="0"/>
              <a:t>remains a major challenge because of poor visibility</a:t>
            </a:r>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376180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r>
              <a:rPr lang="en-US" altLang="zh-TW" dirty="0" smtClean="0"/>
              <a:t>Numerous </a:t>
            </a:r>
            <a:r>
              <a:rPr lang="en-US" sz="1200" b="0" i="0" kern="1200" dirty="0" smtClean="0">
                <a:solidFill>
                  <a:schemeClr val="tx1"/>
                </a:solidFill>
                <a:effectLst/>
                <a:latin typeface="+mn-lt"/>
                <a:ea typeface="+mn-ea"/>
                <a:cs typeface="+mn-cs"/>
              </a:rPr>
              <a:t>/ˈnuː.</a:t>
            </a:r>
            <a:r>
              <a:rPr lang="en-US" sz="1200" b="0" i="0" kern="1200" dirty="0" err="1" smtClean="0">
                <a:solidFill>
                  <a:schemeClr val="tx1"/>
                </a:solidFill>
                <a:effectLst/>
                <a:latin typeface="+mn-lt"/>
                <a:ea typeface="+mn-ea"/>
                <a:cs typeface="+mn-cs"/>
              </a:rPr>
              <a:t>mə.rəs</a:t>
            </a:r>
            <a:r>
              <a:rPr lang="en-US" sz="1200" b="0" i="0" kern="1200" dirty="0" smtClean="0">
                <a:solidFill>
                  <a:schemeClr val="tx1"/>
                </a:solidFill>
                <a:effectLst/>
                <a:latin typeface="+mn-lt"/>
                <a:ea typeface="+mn-ea"/>
                <a:cs typeface="+mn-cs"/>
              </a:rPr>
              <a:t>/</a:t>
            </a:r>
          </a:p>
          <a:p>
            <a:r>
              <a:rPr lang="en-US" altLang="zh-TW" sz="1200" b="0" i="0" kern="1200" dirty="0" smtClean="0">
                <a:solidFill>
                  <a:schemeClr val="tx1"/>
                </a:solidFill>
                <a:effectLst/>
                <a:latin typeface="+mn-lt"/>
                <a:ea typeface="+mn-ea"/>
                <a:cs typeface="+mn-cs"/>
              </a:rPr>
              <a:t>Challenge</a:t>
            </a:r>
            <a:r>
              <a:rPr lang="en-US" altLang="zh-TW" sz="1200" b="0" i="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/ˈ</a:t>
            </a:r>
            <a:r>
              <a:rPr lang="en-US" sz="1200" kern="1200" dirty="0" err="1" smtClean="0">
                <a:solidFill>
                  <a:schemeClr val="tx1"/>
                </a:solidFill>
                <a:effectLst/>
                <a:latin typeface="+mn-lt"/>
                <a:ea typeface="+mn-ea"/>
                <a:cs typeface="+mn-cs"/>
              </a:rPr>
              <a:t>tʃæl.ɪndʒ</a:t>
            </a:r>
            <a:r>
              <a:rPr lang="en-US" sz="1200" kern="1200" dirty="0" smtClean="0">
                <a:solidFill>
                  <a:schemeClr val="tx1"/>
                </a:solidFill>
                <a:effectLst/>
                <a:latin typeface="+mn-lt"/>
                <a:ea typeface="+mn-ea"/>
                <a:cs typeface="+mn-cs"/>
              </a:rPr>
              <a:t>/</a:t>
            </a:r>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2698856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894367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r>
              <a:rPr lang="en-US" sz="1200" b="0" i="0" kern="1200" dirty="0" smtClean="0">
                <a:solidFill>
                  <a:schemeClr val="tx1"/>
                </a:solidFill>
                <a:effectLst/>
                <a:latin typeface="+mn-lt"/>
                <a:ea typeface="+mn-ea"/>
                <a:cs typeface="+mn-cs"/>
              </a:rPr>
              <a:t>Restoration /ˌ</a:t>
            </a:r>
            <a:r>
              <a:rPr lang="en-US" sz="1200" b="0" i="0" kern="1200" dirty="0" err="1" smtClean="0">
                <a:solidFill>
                  <a:schemeClr val="tx1"/>
                </a:solidFill>
                <a:effectLst/>
                <a:latin typeface="+mn-lt"/>
                <a:ea typeface="+mn-ea"/>
                <a:cs typeface="+mn-cs"/>
              </a:rPr>
              <a:t>res.təˈreɪ.ʃən</a:t>
            </a:r>
            <a:r>
              <a:rPr lang="en-US" sz="1200" b="0" i="0" kern="1200" dirty="0" smtClean="0">
                <a:solidFill>
                  <a:schemeClr val="tx1"/>
                </a:solidFill>
                <a:effectLst/>
                <a:latin typeface="+mn-lt"/>
                <a:ea typeface="+mn-ea"/>
                <a:cs typeface="+mn-cs"/>
              </a:rPr>
              <a:t>/</a:t>
            </a:r>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20369020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9" name="Rectangle 7"/>
          <p:cNvSpPr txBox="1">
            <a:spLocks noChangeArrowheads="1"/>
          </p:cNvSpPr>
          <p:nvPr userDrawn="1"/>
        </p:nvSpPr>
        <p:spPr bwMode="auto">
          <a:xfrm>
            <a:off x="0" y="-27384"/>
            <a:ext cx="9144000" cy="1331243"/>
          </a:xfrm>
          <a:prstGeom prst="rect">
            <a:avLst/>
          </a:prstGeom>
          <a:solidFill>
            <a:srgbClr val="FFCC00"/>
          </a:solidFill>
          <a:ln w="9525">
            <a:noFill/>
            <a:miter lim="800000"/>
            <a:headEnd/>
            <a:tailEnd/>
          </a:ln>
          <a:extLst/>
        </p:spPr>
        <p:txBody>
          <a:bodyPr vert="horz" wrap="square" lIns="91440" tIns="45720" rIns="91440" bIns="45720" numCol="1" anchor="ctr" anchorCtr="0" compatLnSpc="1">
            <a:prstTxWarp prst="textNoShape">
              <a:avLst/>
            </a:prstTxWarp>
          </a:bodyPr>
          <a:lstStyle>
            <a:lvl1pPr algn="r" rtl="0" eaLnBrk="1" fontAlgn="base" hangingPunct="1">
              <a:spcBef>
                <a:spcPct val="0"/>
              </a:spcBef>
              <a:spcAft>
                <a:spcPct val="0"/>
              </a:spcAft>
              <a:defRPr kumimoji="1" sz="4400" b="1">
                <a:solidFill>
                  <a:schemeClr val="tx1"/>
                </a:solidFill>
                <a:latin typeface="微軟正黑體" pitchFamily="34" charset="-120"/>
                <a:ea typeface="微軟正黑體" pitchFamily="34" charset="-120"/>
                <a:cs typeface="+mj-cs"/>
              </a:defRPr>
            </a:lvl1pPr>
            <a:lvl2pPr algn="l" rtl="0" eaLnBrk="1" fontAlgn="base" hangingPunct="1">
              <a:spcBef>
                <a:spcPct val="0"/>
              </a:spcBef>
              <a:spcAft>
                <a:spcPct val="0"/>
              </a:spcAft>
              <a:defRPr kumimoji="1" sz="2400" b="1">
                <a:solidFill>
                  <a:schemeClr val="tx1"/>
                </a:solidFill>
                <a:latin typeface="Comic Sans MS" pitchFamily="66" charset="0"/>
                <a:ea typeface="新細明體" charset="-120"/>
              </a:defRPr>
            </a:lvl2pPr>
            <a:lvl3pPr algn="l" rtl="0" eaLnBrk="1" fontAlgn="base" hangingPunct="1">
              <a:spcBef>
                <a:spcPct val="0"/>
              </a:spcBef>
              <a:spcAft>
                <a:spcPct val="0"/>
              </a:spcAft>
              <a:defRPr kumimoji="1" sz="2400" b="1">
                <a:solidFill>
                  <a:schemeClr val="tx1"/>
                </a:solidFill>
                <a:latin typeface="Comic Sans MS" pitchFamily="66" charset="0"/>
                <a:ea typeface="新細明體" charset="-120"/>
              </a:defRPr>
            </a:lvl3pPr>
            <a:lvl4pPr algn="l" rtl="0" eaLnBrk="1" fontAlgn="base" hangingPunct="1">
              <a:spcBef>
                <a:spcPct val="0"/>
              </a:spcBef>
              <a:spcAft>
                <a:spcPct val="0"/>
              </a:spcAft>
              <a:defRPr kumimoji="1" sz="2400" b="1">
                <a:solidFill>
                  <a:schemeClr val="tx1"/>
                </a:solidFill>
                <a:latin typeface="Comic Sans MS" pitchFamily="66" charset="0"/>
                <a:ea typeface="新細明體" charset="-120"/>
              </a:defRPr>
            </a:lvl4pPr>
            <a:lvl5pPr algn="l" rtl="0" eaLnBrk="1" fontAlgn="base" hangingPunct="1">
              <a:spcBef>
                <a:spcPct val="0"/>
              </a:spcBef>
              <a:spcAft>
                <a:spcPct val="0"/>
              </a:spcAft>
              <a:defRPr kumimoji="1" sz="2400" b="1">
                <a:solidFill>
                  <a:schemeClr val="tx1"/>
                </a:solidFill>
                <a:latin typeface="Comic Sans MS" pitchFamily="66" charset="0"/>
                <a:ea typeface="新細明體" charset="-120"/>
              </a:defRPr>
            </a:lvl5pPr>
            <a:lvl6pPr marL="457200" algn="l" rtl="0" eaLnBrk="1" fontAlgn="base" hangingPunct="1">
              <a:spcBef>
                <a:spcPct val="0"/>
              </a:spcBef>
              <a:spcAft>
                <a:spcPct val="0"/>
              </a:spcAft>
              <a:defRPr kumimoji="1" sz="2400" b="1">
                <a:solidFill>
                  <a:schemeClr val="tx1"/>
                </a:solidFill>
                <a:latin typeface="Comic Sans MS" pitchFamily="66" charset="0"/>
                <a:ea typeface="新細明體" charset="-120"/>
              </a:defRPr>
            </a:lvl6pPr>
            <a:lvl7pPr marL="914400" algn="l" rtl="0" eaLnBrk="1" fontAlgn="base" hangingPunct="1">
              <a:spcBef>
                <a:spcPct val="0"/>
              </a:spcBef>
              <a:spcAft>
                <a:spcPct val="0"/>
              </a:spcAft>
              <a:defRPr kumimoji="1" sz="2400" b="1">
                <a:solidFill>
                  <a:schemeClr val="tx1"/>
                </a:solidFill>
                <a:latin typeface="Comic Sans MS" pitchFamily="66" charset="0"/>
                <a:ea typeface="新細明體" charset="-120"/>
              </a:defRPr>
            </a:lvl7pPr>
            <a:lvl8pPr marL="1371600" algn="l" rtl="0" eaLnBrk="1" fontAlgn="base" hangingPunct="1">
              <a:spcBef>
                <a:spcPct val="0"/>
              </a:spcBef>
              <a:spcAft>
                <a:spcPct val="0"/>
              </a:spcAft>
              <a:defRPr kumimoji="1" sz="2400" b="1">
                <a:solidFill>
                  <a:schemeClr val="tx1"/>
                </a:solidFill>
                <a:latin typeface="Comic Sans MS" pitchFamily="66" charset="0"/>
                <a:ea typeface="新細明體" charset="-120"/>
              </a:defRPr>
            </a:lvl8pPr>
            <a:lvl9pPr marL="1828800" algn="l" rtl="0" eaLnBrk="1" fontAlgn="base" hangingPunct="1">
              <a:spcBef>
                <a:spcPct val="0"/>
              </a:spcBef>
              <a:spcAft>
                <a:spcPct val="0"/>
              </a:spcAft>
              <a:defRPr kumimoji="1" sz="2400" b="1">
                <a:solidFill>
                  <a:schemeClr val="tx1"/>
                </a:solidFill>
                <a:latin typeface="Comic Sans MS" pitchFamily="66" charset="0"/>
                <a:ea typeface="新細明體" charset="-120"/>
              </a:defRPr>
            </a:lvl9pPr>
          </a:lstStyle>
          <a:p>
            <a:endParaRPr lang="zh-TW" altLang="en-US" sz="4400" kern="0" dirty="0"/>
          </a:p>
        </p:txBody>
      </p:sp>
      <p:pic>
        <p:nvPicPr>
          <p:cNvPr id="4" name="Picture 69" descr="MMS PTT-1"/>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81474" r="386"/>
          <a:stretch/>
        </p:blipFill>
        <p:spPr bwMode="auto">
          <a:xfrm>
            <a:off x="0" y="5589240"/>
            <a:ext cx="9144000" cy="1268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9"/>
          <p:cNvSpPr>
            <a:spLocks noGrp="1" noChangeArrowheads="1"/>
          </p:cNvSpPr>
          <p:nvPr>
            <p:ph type="dt" sz="half" idx="10"/>
          </p:nvPr>
        </p:nvSpPr>
        <p:spPr>
          <a:xfrm>
            <a:off x="3419874" y="5805264"/>
            <a:ext cx="2565400" cy="331788"/>
          </a:xfrm>
        </p:spPr>
        <p:txBody>
          <a:bodyPr/>
          <a:lstStyle>
            <a:lvl1pPr>
              <a:defRPr>
                <a:latin typeface="微軟正黑體" pitchFamily="34" charset="-120"/>
                <a:ea typeface="微軟正黑體" pitchFamily="34" charset="-120"/>
              </a:defRPr>
            </a:lvl1pPr>
          </a:lstStyle>
          <a:p>
            <a:endParaRPr lang="zh-TW" altLang="en-US" dirty="0"/>
          </a:p>
        </p:txBody>
      </p:sp>
      <p:sp>
        <p:nvSpPr>
          <p:cNvPr id="7" name="Rectangle 64"/>
          <p:cNvSpPr>
            <a:spLocks noGrp="1" noChangeArrowheads="1"/>
          </p:cNvSpPr>
          <p:nvPr>
            <p:ph type="sldNum" sz="quarter" idx="11"/>
          </p:nvPr>
        </p:nvSpPr>
        <p:spPr>
          <a:xfrm>
            <a:off x="6948488" y="6337300"/>
            <a:ext cx="2133600" cy="476250"/>
          </a:xfrm>
          <a:prstGeom prst="rect">
            <a:avLst/>
          </a:prstGeom>
        </p:spPr>
        <p:txBody>
          <a:bodyPr/>
          <a:lstStyle>
            <a:lvl1pPr>
              <a:defRPr>
                <a:latin typeface="微軟正黑體" pitchFamily="34" charset="-120"/>
                <a:ea typeface="微軟正黑體" pitchFamily="34" charset="-120"/>
              </a:defRPr>
            </a:lvl1pPr>
          </a:lstStyle>
          <a:p>
            <a:endParaRPr lang="zh-TW" altLang="en-US" dirty="0"/>
          </a:p>
        </p:txBody>
      </p:sp>
      <p:sp>
        <p:nvSpPr>
          <p:cNvPr id="8" name="Rectangle 71"/>
          <p:cNvSpPr>
            <a:spLocks noGrp="1" noChangeArrowheads="1"/>
          </p:cNvSpPr>
          <p:nvPr>
            <p:ph type="ftr" sz="quarter" idx="12"/>
          </p:nvPr>
        </p:nvSpPr>
        <p:spPr>
          <a:xfrm>
            <a:off x="3549650" y="6453192"/>
            <a:ext cx="2967038" cy="288925"/>
          </a:xfrm>
        </p:spPr>
        <p:txBody>
          <a:bodyPr/>
          <a:lstStyle>
            <a:lvl1pPr>
              <a:defRPr>
                <a:latin typeface="微軟正黑體" pitchFamily="34" charset="-120"/>
                <a:ea typeface="微軟正黑體" pitchFamily="34" charset="-120"/>
              </a:defRPr>
            </a:lvl1pPr>
          </a:lstStyle>
          <a:p>
            <a:r>
              <a:rPr lang="en-US" altLang="zh-TW"/>
              <a:t>NTUT MMS LAB</a:t>
            </a:r>
            <a:endParaRPr lang="zh-TW" altLang="en-US"/>
          </a:p>
        </p:txBody>
      </p:sp>
      <p:sp>
        <p:nvSpPr>
          <p:cNvPr id="8199" name="Rectangle 7"/>
          <p:cNvSpPr>
            <a:spLocks noGrp="1" noChangeArrowheads="1"/>
          </p:cNvSpPr>
          <p:nvPr>
            <p:ph type="ctrTitle"/>
          </p:nvPr>
        </p:nvSpPr>
        <p:spPr>
          <a:xfrm>
            <a:off x="662333" y="2169543"/>
            <a:ext cx="7958137" cy="1223962"/>
          </a:xfrm>
        </p:spPr>
        <p:txBody>
          <a:bodyPr/>
          <a:lstStyle>
            <a:lvl1pPr algn="r">
              <a:defRPr sz="4400">
                <a:latin typeface="微軟正黑體" pitchFamily="34" charset="-120"/>
                <a:ea typeface="微軟正黑體" pitchFamily="34" charset="-120"/>
              </a:defRPr>
            </a:lvl1pPr>
          </a:lstStyle>
          <a:p>
            <a:r>
              <a:rPr lang="zh-TW" altLang="en-US" dirty="0"/>
              <a:t>按一下以編輯母片標題樣式</a:t>
            </a:r>
          </a:p>
        </p:txBody>
      </p:sp>
      <p:pic>
        <p:nvPicPr>
          <p:cNvPr id="10" name="Picture 2" descr="台北科技大學logo"/>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835224" y="250117"/>
            <a:ext cx="5041032" cy="802623"/>
          </a:xfrm>
          <a:prstGeom prst="rect">
            <a:avLst/>
          </a:prstGeom>
          <a:noFill/>
          <a:extLst>
            <a:ext uri="{909E8E84-426E-40DD-AFC4-6F175D3DCCD1}">
              <a14:hiddenFill xmlns:a14="http://schemas.microsoft.com/office/drawing/2010/main">
                <a:solidFill>
                  <a:srgbClr val="FFFFFF"/>
                </a:solidFill>
              </a14:hiddenFill>
            </a:ext>
          </a:extLst>
        </p:spPr>
      </p:pic>
      <p:sp>
        <p:nvSpPr>
          <p:cNvPr id="8200" name="Rectangle 8"/>
          <p:cNvSpPr>
            <a:spLocks noGrp="1" noChangeArrowheads="1"/>
          </p:cNvSpPr>
          <p:nvPr>
            <p:ph type="subTitle" idx="1"/>
          </p:nvPr>
        </p:nvSpPr>
        <p:spPr>
          <a:xfrm>
            <a:off x="2411762" y="4581131"/>
            <a:ext cx="6048375" cy="804951"/>
          </a:xfrm>
        </p:spPr>
        <p:txBody>
          <a:bodyPr/>
          <a:lstStyle>
            <a:lvl1pPr marL="0" indent="0" algn="r">
              <a:buFontTx/>
              <a:buNone/>
              <a:defRPr sz="3200">
                <a:latin typeface="微軟正黑體" pitchFamily="34" charset="-120"/>
                <a:ea typeface="微軟正黑體" pitchFamily="34" charset="-120"/>
              </a:defRPr>
            </a:lvl1pPr>
          </a:lstStyle>
          <a:p>
            <a:r>
              <a:rPr lang="zh-TW" altLang="en-US"/>
              <a:t>按一下以編輯母片副標題樣式</a:t>
            </a:r>
          </a:p>
        </p:txBody>
      </p:sp>
      <p:sp>
        <p:nvSpPr>
          <p:cNvPr id="14" name="Rectangle 59"/>
          <p:cNvSpPr txBox="1">
            <a:spLocks noChangeArrowheads="1"/>
          </p:cNvSpPr>
          <p:nvPr userDrawn="1"/>
        </p:nvSpPr>
        <p:spPr bwMode="auto">
          <a:xfrm>
            <a:off x="323530" y="6481588"/>
            <a:ext cx="1971359" cy="3317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zh-TW"/>
            </a:defPPr>
            <a:lvl1pPr marL="0" algn="l" defTabSz="914400" rtl="0" eaLnBrk="1" latinLnBrk="0" hangingPunct="1">
              <a:defRPr sz="1600" kern="1200">
                <a:solidFill>
                  <a:schemeClr val="tx1"/>
                </a:solidFill>
                <a:latin typeface="微軟正黑體" pitchFamily="34" charset="-120"/>
                <a:ea typeface="微軟正黑體" pitchFamily="34" charset="-12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1250" b="1" dirty="0" smtClean="0">
                <a:latin typeface="Bahnschrift Condensed" panose="020B0502040204020203" pitchFamily="34" charset="0"/>
              </a:rPr>
              <a:t>Multimedia</a:t>
            </a:r>
            <a:r>
              <a:rPr lang="en-US" altLang="zh-TW" sz="1250" b="1" baseline="0" dirty="0" smtClean="0">
                <a:latin typeface="Bahnschrift Condensed" panose="020B0502040204020203" pitchFamily="34" charset="0"/>
              </a:rPr>
              <a:t> Systems Laboratory</a:t>
            </a:r>
            <a:endParaRPr lang="zh-TW" altLang="en-US" sz="1250" b="1" dirty="0">
              <a:latin typeface="Bahnschrift Condensed" panose="020B0502040204020203" pitchFamily="34" charset="0"/>
            </a:endParaRPr>
          </a:p>
        </p:txBody>
      </p:sp>
      <p:pic>
        <p:nvPicPr>
          <p:cNvPr id="3" name="Picture 2"/>
          <p:cNvPicPr>
            <a:picLocks noChangeAspect="1"/>
          </p:cNvPicPr>
          <p:nvPr userDrawn="1"/>
        </p:nvPicPr>
        <p:blipFill>
          <a:blip r:embed="rId4"/>
          <a:stretch>
            <a:fillRect/>
          </a:stretch>
        </p:blipFill>
        <p:spPr>
          <a:xfrm>
            <a:off x="426801" y="5878512"/>
            <a:ext cx="1638300" cy="647700"/>
          </a:xfrm>
          <a:prstGeom prst="rect">
            <a:avLst/>
          </a:prstGeom>
        </p:spPr>
      </p:pic>
    </p:spTree>
    <p:extLst>
      <p:ext uri="{BB962C8B-B14F-4D97-AF65-F5344CB8AC3E}">
        <p14:creationId xmlns:p14="http://schemas.microsoft.com/office/powerpoint/2010/main" val="21648756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微軟正黑體" pitchFamily="34" charset="-120"/>
                <a:ea typeface="微軟正黑體" pitchFamily="34" charset="-120"/>
              </a:defRPr>
            </a:lvl1p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lvl1pPr>
              <a:defRPr>
                <a:latin typeface="微軟正黑體" pitchFamily="34" charset="-120"/>
                <a:ea typeface="微軟正黑體" pitchFamily="34" charset="-120"/>
              </a:defRPr>
            </a:lvl1pPr>
            <a:lvl2pPr>
              <a:defRPr>
                <a:latin typeface="微軟正黑體" pitchFamily="34" charset="-120"/>
                <a:ea typeface="微軟正黑體" pitchFamily="34" charset="-120"/>
              </a:defRPr>
            </a:lvl2pPr>
            <a:lvl3pPr>
              <a:defRPr>
                <a:latin typeface="微軟正黑體" pitchFamily="34" charset="-120"/>
                <a:ea typeface="微軟正黑體" pitchFamily="34" charset="-120"/>
              </a:defRPr>
            </a:lvl3pPr>
            <a:lvl4pPr>
              <a:defRPr>
                <a:latin typeface="微軟正黑體" pitchFamily="34" charset="-120"/>
                <a:ea typeface="微軟正黑體" pitchFamily="34" charset="-120"/>
              </a:defRPr>
            </a:lvl4pPr>
            <a:lvl5pPr>
              <a:defRPr>
                <a:latin typeface="微軟正黑體" pitchFamily="34" charset="-120"/>
                <a:ea typeface="微軟正黑體" pitchFamily="34" charset="-120"/>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4"/>
          <p:cNvSpPr>
            <a:spLocks noGrp="1" noChangeArrowheads="1"/>
          </p:cNvSpPr>
          <p:nvPr>
            <p:ph type="dt" sz="half" idx="10"/>
          </p:nvPr>
        </p:nvSpPr>
        <p:spPr>
          <a:ln/>
        </p:spPr>
        <p:txBody>
          <a:bodyPr/>
          <a:lstStyle>
            <a:lvl1pPr>
              <a:defRPr>
                <a:latin typeface="微軟正黑體" pitchFamily="34" charset="-120"/>
                <a:ea typeface="微軟正黑體" pitchFamily="34" charset="-120"/>
              </a:defRPr>
            </a:lvl1pPr>
          </a:lstStyle>
          <a:p>
            <a:endParaRPr lang="zh-TW" altLang="en-US" dirty="0"/>
          </a:p>
        </p:txBody>
      </p:sp>
      <p:sp>
        <p:nvSpPr>
          <p:cNvPr id="5" name="Rectangle 54"/>
          <p:cNvSpPr>
            <a:spLocks noGrp="1" noChangeArrowheads="1"/>
          </p:cNvSpPr>
          <p:nvPr>
            <p:ph type="ftr" sz="quarter" idx="11"/>
          </p:nvPr>
        </p:nvSpPr>
        <p:spPr>
          <a:ln/>
        </p:spPr>
        <p:txBody>
          <a:bodyPr/>
          <a:lstStyle>
            <a:lvl1pPr>
              <a:defRPr>
                <a:latin typeface="微軟正黑體" pitchFamily="34" charset="-120"/>
                <a:ea typeface="微軟正黑體" pitchFamily="34" charset="-120"/>
              </a:defRPr>
            </a:lvl1pPr>
          </a:lstStyle>
          <a:p>
            <a:r>
              <a:rPr lang="en-US" altLang="zh-TW"/>
              <a:t>NTUT MMS LAB</a:t>
            </a:r>
            <a:endParaRPr lang="zh-TW" altLang="en-US"/>
          </a:p>
        </p:txBody>
      </p:sp>
      <p:sp>
        <p:nvSpPr>
          <p:cNvPr id="6" name="Rectangle 55"/>
          <p:cNvSpPr>
            <a:spLocks noGrp="1" noChangeArrowheads="1"/>
          </p:cNvSpPr>
          <p:nvPr>
            <p:ph type="sldNum" sz="quarter" idx="12"/>
          </p:nvPr>
        </p:nvSpPr>
        <p:spPr>
          <a:xfrm>
            <a:off x="6948488" y="6337300"/>
            <a:ext cx="2133600" cy="476250"/>
          </a:xfrm>
          <a:prstGeom prst="rect">
            <a:avLst/>
          </a:prstGeom>
          <a:ln/>
        </p:spPr>
        <p:txBody>
          <a:bodyPr/>
          <a:lstStyle>
            <a:lvl1pPr>
              <a:defRPr>
                <a:latin typeface="微軟正黑體" pitchFamily="34" charset="-120"/>
                <a:ea typeface="微軟正黑體" pitchFamily="34" charset="-120"/>
              </a:defRPr>
            </a:lvl1pPr>
          </a:lstStyle>
          <a:p>
            <a:fld id="{864876CE-DED1-4DD4-A0E0-C53C653CB729}" type="slidenum">
              <a:rPr lang="zh-TW" altLang="en-US" smtClean="0"/>
              <a:pPr/>
              <a:t>‹#›</a:t>
            </a:fld>
            <a:endParaRPr lang="zh-TW" altLang="en-US"/>
          </a:p>
        </p:txBody>
      </p:sp>
    </p:spTree>
    <p:extLst>
      <p:ext uri="{BB962C8B-B14F-4D97-AF65-F5344CB8AC3E}">
        <p14:creationId xmlns:p14="http://schemas.microsoft.com/office/powerpoint/2010/main" val="463199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904038" y="4"/>
            <a:ext cx="2239962" cy="6226175"/>
          </a:xfrm>
        </p:spPr>
        <p:txBody>
          <a:bodyPr vert="eaVert"/>
          <a:lstStyle>
            <a:lvl1pPr>
              <a:defRPr>
                <a:latin typeface="微軟正黑體" pitchFamily="34" charset="-120"/>
                <a:ea typeface="微軟正黑體" pitchFamily="34" charset="-120"/>
              </a:defRPr>
            </a:lvl1pPr>
          </a:lstStyle>
          <a:p>
            <a:r>
              <a:rPr lang="zh-TW" altLang="en-US"/>
              <a:t>按一下以編輯母片標題樣式</a:t>
            </a:r>
          </a:p>
        </p:txBody>
      </p:sp>
      <p:sp>
        <p:nvSpPr>
          <p:cNvPr id="3" name="直排文字版面配置區 2"/>
          <p:cNvSpPr>
            <a:spLocks noGrp="1"/>
          </p:cNvSpPr>
          <p:nvPr>
            <p:ph type="body" orient="vert" idx="1"/>
          </p:nvPr>
        </p:nvSpPr>
        <p:spPr>
          <a:xfrm>
            <a:off x="179388" y="4"/>
            <a:ext cx="6572250" cy="6226175"/>
          </a:xfrm>
        </p:spPr>
        <p:txBody>
          <a:bodyPr vert="eaVert"/>
          <a:lstStyle>
            <a:lvl1pPr>
              <a:defRPr>
                <a:latin typeface="微軟正黑體" pitchFamily="34" charset="-120"/>
                <a:ea typeface="微軟正黑體" pitchFamily="34" charset="-120"/>
              </a:defRPr>
            </a:lvl1pPr>
            <a:lvl2pPr>
              <a:defRPr>
                <a:latin typeface="微軟正黑體" pitchFamily="34" charset="-120"/>
                <a:ea typeface="微軟正黑體" pitchFamily="34" charset="-120"/>
              </a:defRPr>
            </a:lvl2pPr>
            <a:lvl3pPr>
              <a:defRPr>
                <a:latin typeface="微軟正黑體" pitchFamily="34" charset="-120"/>
                <a:ea typeface="微軟正黑體" pitchFamily="34" charset="-120"/>
              </a:defRPr>
            </a:lvl3pPr>
            <a:lvl4pPr>
              <a:defRPr>
                <a:latin typeface="微軟正黑體" pitchFamily="34" charset="-120"/>
                <a:ea typeface="微軟正黑體" pitchFamily="34" charset="-120"/>
              </a:defRPr>
            </a:lvl4pPr>
            <a:lvl5pPr>
              <a:defRPr>
                <a:latin typeface="微軟正黑體" pitchFamily="34" charset="-120"/>
                <a:ea typeface="微軟正黑體" pitchFamily="34" charset="-120"/>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4"/>
          <p:cNvSpPr>
            <a:spLocks noGrp="1" noChangeArrowheads="1"/>
          </p:cNvSpPr>
          <p:nvPr>
            <p:ph type="dt" sz="half" idx="10"/>
          </p:nvPr>
        </p:nvSpPr>
        <p:spPr>
          <a:ln/>
        </p:spPr>
        <p:txBody>
          <a:bodyPr/>
          <a:lstStyle>
            <a:lvl1pPr>
              <a:defRPr>
                <a:latin typeface="微軟正黑體" pitchFamily="34" charset="-120"/>
                <a:ea typeface="微軟正黑體" pitchFamily="34" charset="-120"/>
              </a:defRPr>
            </a:lvl1pPr>
          </a:lstStyle>
          <a:p>
            <a:endParaRPr lang="zh-TW" altLang="en-US" dirty="0"/>
          </a:p>
        </p:txBody>
      </p:sp>
      <p:sp>
        <p:nvSpPr>
          <p:cNvPr id="5" name="Rectangle 54"/>
          <p:cNvSpPr>
            <a:spLocks noGrp="1" noChangeArrowheads="1"/>
          </p:cNvSpPr>
          <p:nvPr>
            <p:ph type="ftr" sz="quarter" idx="11"/>
          </p:nvPr>
        </p:nvSpPr>
        <p:spPr>
          <a:ln/>
        </p:spPr>
        <p:txBody>
          <a:bodyPr/>
          <a:lstStyle>
            <a:lvl1pPr>
              <a:defRPr>
                <a:latin typeface="微軟正黑體" pitchFamily="34" charset="-120"/>
                <a:ea typeface="微軟正黑體" pitchFamily="34" charset="-120"/>
              </a:defRPr>
            </a:lvl1pPr>
          </a:lstStyle>
          <a:p>
            <a:r>
              <a:rPr lang="en-US" altLang="zh-TW"/>
              <a:t>NTUT MMS LAB</a:t>
            </a:r>
            <a:endParaRPr lang="zh-TW" altLang="en-US"/>
          </a:p>
        </p:txBody>
      </p:sp>
      <p:sp>
        <p:nvSpPr>
          <p:cNvPr id="6" name="Rectangle 55"/>
          <p:cNvSpPr>
            <a:spLocks noGrp="1" noChangeArrowheads="1"/>
          </p:cNvSpPr>
          <p:nvPr>
            <p:ph type="sldNum" sz="quarter" idx="12"/>
          </p:nvPr>
        </p:nvSpPr>
        <p:spPr>
          <a:xfrm>
            <a:off x="6948488" y="6337300"/>
            <a:ext cx="2133600" cy="476250"/>
          </a:xfrm>
          <a:prstGeom prst="rect">
            <a:avLst/>
          </a:prstGeom>
          <a:ln/>
        </p:spPr>
        <p:txBody>
          <a:bodyPr/>
          <a:lstStyle>
            <a:lvl1pPr>
              <a:defRPr>
                <a:latin typeface="微軟正黑體" pitchFamily="34" charset="-120"/>
                <a:ea typeface="微軟正黑體" pitchFamily="34" charset="-120"/>
              </a:defRPr>
            </a:lvl1pPr>
          </a:lstStyle>
          <a:p>
            <a:fld id="{864876CE-DED1-4DD4-A0E0-C53C653CB729}" type="slidenum">
              <a:rPr lang="zh-TW" altLang="en-US" smtClean="0"/>
              <a:pPr/>
              <a:t>‹#›</a:t>
            </a:fld>
            <a:endParaRPr lang="zh-TW" altLang="en-US"/>
          </a:p>
        </p:txBody>
      </p:sp>
    </p:spTree>
    <p:extLst>
      <p:ext uri="{BB962C8B-B14F-4D97-AF65-F5344CB8AC3E}">
        <p14:creationId xmlns:p14="http://schemas.microsoft.com/office/powerpoint/2010/main" val="2505992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1475657" y="4"/>
            <a:ext cx="7668345" cy="720725"/>
          </a:xfrm>
        </p:spPr>
        <p:txBody>
          <a:bodyPr/>
          <a:lstStyle>
            <a:lvl1pPr>
              <a:defRPr>
                <a:latin typeface="Times New Roman" pitchFamily="18" charset="0"/>
                <a:ea typeface="微軟正黑體" pitchFamily="34" charset="-120"/>
                <a:cs typeface="Times New Roman" pitchFamily="18" charset="0"/>
              </a:defRPr>
            </a:lvl1pPr>
          </a:lstStyle>
          <a:p>
            <a:r>
              <a:rPr lang="zh-TW" altLang="en-US" dirty="0"/>
              <a:t>按一下以編輯母片標題樣式</a:t>
            </a:r>
          </a:p>
        </p:txBody>
      </p:sp>
      <p:sp>
        <p:nvSpPr>
          <p:cNvPr id="3" name="內容版面配置區 2"/>
          <p:cNvSpPr>
            <a:spLocks noGrp="1"/>
          </p:cNvSpPr>
          <p:nvPr>
            <p:ph idx="1"/>
          </p:nvPr>
        </p:nvSpPr>
        <p:spPr/>
        <p:txBody>
          <a:bodyPr/>
          <a:lstStyle>
            <a:lvl1pPr marL="342898" indent="-342898">
              <a:buSzPct val="70000"/>
              <a:buFont typeface="Wingdings" pitchFamily="2" charset="2"/>
              <a:buChar char="n"/>
              <a:defRPr>
                <a:latin typeface="Times New Roman" pitchFamily="18" charset="0"/>
                <a:ea typeface="微軟正黑體" pitchFamily="34" charset="-120"/>
                <a:cs typeface="Times New Roman" pitchFamily="18" charset="0"/>
              </a:defRPr>
            </a:lvl1pPr>
            <a:lvl2pPr>
              <a:defRPr>
                <a:latin typeface="Times New Roman" pitchFamily="18" charset="0"/>
                <a:ea typeface="微軟正黑體" pitchFamily="34" charset="-120"/>
                <a:cs typeface="Times New Roman" pitchFamily="18" charset="0"/>
              </a:defRPr>
            </a:lvl2pPr>
            <a:lvl3pPr marL="1142993" indent="-228599">
              <a:buSzPct val="80000"/>
              <a:buFont typeface="Wingdings" pitchFamily="2" charset="2"/>
              <a:buChar char="p"/>
              <a:defRPr>
                <a:latin typeface="Times New Roman" pitchFamily="18" charset="0"/>
                <a:ea typeface="微軟正黑體" pitchFamily="34" charset="-120"/>
                <a:cs typeface="Times New Roman" pitchFamily="18" charset="0"/>
              </a:defRPr>
            </a:lvl3pPr>
            <a:lvl4pPr>
              <a:defRPr>
                <a:latin typeface="Times New Roman" pitchFamily="18" charset="0"/>
                <a:ea typeface="微軟正黑體" pitchFamily="34" charset="-120"/>
                <a:cs typeface="Times New Roman" pitchFamily="18" charset="0"/>
              </a:defRPr>
            </a:lvl4pPr>
            <a:lvl5pPr>
              <a:defRPr>
                <a:latin typeface="Times New Roman" pitchFamily="18" charset="0"/>
                <a:ea typeface="微軟正黑體" pitchFamily="34" charset="-120"/>
                <a:cs typeface="Times New Roman" pitchFamily="18"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Rectangle 4"/>
          <p:cNvSpPr>
            <a:spLocks noGrp="1" noChangeArrowheads="1"/>
          </p:cNvSpPr>
          <p:nvPr>
            <p:ph type="dt" sz="half" idx="10"/>
          </p:nvPr>
        </p:nvSpPr>
        <p:spPr>
          <a:ln/>
        </p:spPr>
        <p:txBody>
          <a:bodyPr/>
          <a:lstStyle>
            <a:lvl1pPr>
              <a:defRPr>
                <a:latin typeface="Times New Roman" pitchFamily="18" charset="0"/>
                <a:ea typeface="微軟正黑體" pitchFamily="34" charset="-120"/>
                <a:cs typeface="Times New Roman" pitchFamily="18" charset="0"/>
              </a:defRPr>
            </a:lvl1pPr>
          </a:lstStyle>
          <a:p>
            <a:endParaRPr lang="zh-TW" altLang="en-US" dirty="0"/>
          </a:p>
        </p:txBody>
      </p:sp>
      <p:sp>
        <p:nvSpPr>
          <p:cNvPr id="5" name="Rectangle 54"/>
          <p:cNvSpPr>
            <a:spLocks noGrp="1" noChangeArrowheads="1"/>
          </p:cNvSpPr>
          <p:nvPr>
            <p:ph type="ftr" sz="quarter" idx="11"/>
          </p:nvPr>
        </p:nvSpPr>
        <p:spPr>
          <a:ln/>
        </p:spPr>
        <p:txBody>
          <a:bodyPr/>
          <a:lstStyle>
            <a:lvl1pPr>
              <a:defRPr>
                <a:latin typeface="Times New Roman" pitchFamily="18" charset="0"/>
                <a:ea typeface="微軟正黑體" pitchFamily="34" charset="-120"/>
                <a:cs typeface="Times New Roman" pitchFamily="18" charset="0"/>
              </a:defRPr>
            </a:lvl1pPr>
          </a:lstStyle>
          <a:p>
            <a:r>
              <a:rPr lang="en-US" altLang="zh-TW"/>
              <a:t>NTUT MMS LAB</a:t>
            </a:r>
            <a:endParaRPr lang="zh-TW" altLang="en-US" dirty="0"/>
          </a:p>
        </p:txBody>
      </p:sp>
      <p:sp>
        <p:nvSpPr>
          <p:cNvPr id="6" name="Rectangle 55"/>
          <p:cNvSpPr>
            <a:spLocks noGrp="1" noChangeArrowheads="1"/>
          </p:cNvSpPr>
          <p:nvPr>
            <p:ph type="sldNum" sz="quarter" idx="12"/>
          </p:nvPr>
        </p:nvSpPr>
        <p:spPr>
          <a:xfrm>
            <a:off x="6974904" y="6453336"/>
            <a:ext cx="2133600" cy="476250"/>
          </a:xfrm>
          <a:prstGeom prst="rect">
            <a:avLst/>
          </a:prstGeom>
          <a:ln/>
        </p:spPr>
        <p:txBody>
          <a:bodyPr/>
          <a:lstStyle>
            <a:lvl1pPr>
              <a:defRPr b="1">
                <a:latin typeface="Times New Roman" pitchFamily="18" charset="0"/>
                <a:ea typeface="微軟正黑體" pitchFamily="34" charset="-120"/>
                <a:cs typeface="Times New Roman" pitchFamily="18" charset="0"/>
              </a:defRPr>
            </a:lvl1pPr>
          </a:lstStyle>
          <a:p>
            <a:fld id="{864876CE-DED1-4DD4-A0E0-C53C653CB729}" type="slidenum">
              <a:rPr lang="zh-TW" altLang="en-US" smtClean="0"/>
              <a:pPr/>
              <a:t>‹#›</a:t>
            </a:fld>
            <a:endParaRPr lang="zh-TW" altLang="en-US" dirty="0"/>
          </a:p>
        </p:txBody>
      </p:sp>
    </p:spTree>
    <p:extLst>
      <p:ext uri="{BB962C8B-B14F-4D97-AF65-F5344CB8AC3E}">
        <p14:creationId xmlns:p14="http://schemas.microsoft.com/office/powerpoint/2010/main" val="248992087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4"/>
            <a:ext cx="7772400" cy="1362075"/>
          </a:xfrm>
        </p:spPr>
        <p:txBody>
          <a:bodyPr anchor="t"/>
          <a:lstStyle>
            <a:lvl1pPr algn="l">
              <a:defRPr sz="4000" b="1" cap="all">
                <a:latin typeface="微軟正黑體" pitchFamily="34" charset="-120"/>
                <a:ea typeface="微軟正黑體" pitchFamily="34" charset="-120"/>
              </a:defRPr>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atin typeface="微軟正黑體" pitchFamily="34" charset="-120"/>
                <a:ea typeface="微軟正黑體" pitchFamily="34" charset="-120"/>
              </a:defRPr>
            </a:lvl1pPr>
            <a:lvl2pPr marL="457197" indent="0">
              <a:buNone/>
              <a:defRPr sz="1800"/>
            </a:lvl2pPr>
            <a:lvl3pPr marL="914395" indent="0">
              <a:buNone/>
              <a:defRPr sz="1600"/>
            </a:lvl3pPr>
            <a:lvl4pPr marL="1371592" indent="0">
              <a:buNone/>
              <a:defRPr sz="1400"/>
            </a:lvl4pPr>
            <a:lvl5pPr marL="1828789" indent="0">
              <a:buNone/>
              <a:defRPr sz="1400"/>
            </a:lvl5pPr>
            <a:lvl6pPr marL="2285987" indent="0">
              <a:buNone/>
              <a:defRPr sz="1400"/>
            </a:lvl6pPr>
            <a:lvl7pPr marL="2743184" indent="0">
              <a:buNone/>
              <a:defRPr sz="1400"/>
            </a:lvl7pPr>
            <a:lvl8pPr marL="3200381" indent="0">
              <a:buNone/>
              <a:defRPr sz="1400"/>
            </a:lvl8pPr>
            <a:lvl9pPr marL="3657579" indent="0">
              <a:buNone/>
              <a:defRPr sz="1400"/>
            </a:lvl9pPr>
          </a:lstStyle>
          <a:p>
            <a:pPr lvl="0"/>
            <a:r>
              <a:rPr lang="zh-TW" altLang="en-US"/>
              <a:t>按一下以編輯母片文字樣式</a:t>
            </a:r>
          </a:p>
        </p:txBody>
      </p:sp>
      <p:sp>
        <p:nvSpPr>
          <p:cNvPr id="4" name="Rectangle 4"/>
          <p:cNvSpPr>
            <a:spLocks noGrp="1" noChangeArrowheads="1"/>
          </p:cNvSpPr>
          <p:nvPr>
            <p:ph type="dt" sz="half" idx="10"/>
          </p:nvPr>
        </p:nvSpPr>
        <p:spPr>
          <a:ln/>
        </p:spPr>
        <p:txBody>
          <a:bodyPr/>
          <a:lstStyle>
            <a:lvl1pPr>
              <a:defRPr>
                <a:latin typeface="微軟正黑體" pitchFamily="34" charset="-120"/>
                <a:ea typeface="微軟正黑體" pitchFamily="34" charset="-120"/>
              </a:defRPr>
            </a:lvl1pPr>
          </a:lstStyle>
          <a:p>
            <a:endParaRPr lang="zh-TW" altLang="en-US" dirty="0"/>
          </a:p>
        </p:txBody>
      </p:sp>
      <p:sp>
        <p:nvSpPr>
          <p:cNvPr id="5" name="Rectangle 54"/>
          <p:cNvSpPr>
            <a:spLocks noGrp="1" noChangeArrowheads="1"/>
          </p:cNvSpPr>
          <p:nvPr>
            <p:ph type="ftr" sz="quarter" idx="11"/>
          </p:nvPr>
        </p:nvSpPr>
        <p:spPr>
          <a:ln/>
        </p:spPr>
        <p:txBody>
          <a:bodyPr/>
          <a:lstStyle>
            <a:lvl1pPr>
              <a:defRPr>
                <a:latin typeface="微軟正黑體" pitchFamily="34" charset="-120"/>
                <a:ea typeface="微軟正黑體" pitchFamily="34" charset="-120"/>
              </a:defRPr>
            </a:lvl1pPr>
          </a:lstStyle>
          <a:p>
            <a:r>
              <a:rPr lang="en-US" altLang="zh-TW"/>
              <a:t>NTUT MMS LAB</a:t>
            </a:r>
            <a:endParaRPr lang="zh-TW" altLang="en-US"/>
          </a:p>
        </p:txBody>
      </p:sp>
      <p:sp>
        <p:nvSpPr>
          <p:cNvPr id="6" name="Rectangle 55"/>
          <p:cNvSpPr>
            <a:spLocks noGrp="1" noChangeArrowheads="1"/>
          </p:cNvSpPr>
          <p:nvPr>
            <p:ph type="sldNum" sz="quarter" idx="12"/>
          </p:nvPr>
        </p:nvSpPr>
        <p:spPr>
          <a:xfrm>
            <a:off x="6948488" y="6337300"/>
            <a:ext cx="2133600" cy="476250"/>
          </a:xfrm>
          <a:prstGeom prst="rect">
            <a:avLst/>
          </a:prstGeom>
          <a:ln/>
        </p:spPr>
        <p:txBody>
          <a:bodyPr/>
          <a:lstStyle>
            <a:lvl1pPr>
              <a:defRPr>
                <a:latin typeface="微軟正黑體" pitchFamily="34" charset="-120"/>
                <a:ea typeface="微軟正黑體" pitchFamily="34" charset="-120"/>
              </a:defRPr>
            </a:lvl1pPr>
          </a:lstStyle>
          <a:p>
            <a:fld id="{864876CE-DED1-4DD4-A0E0-C53C653CB729}" type="slidenum">
              <a:rPr lang="zh-TW" altLang="en-US" smtClean="0"/>
              <a:pPr/>
              <a:t>‹#›</a:t>
            </a:fld>
            <a:endParaRPr lang="zh-TW" altLang="en-US"/>
          </a:p>
        </p:txBody>
      </p:sp>
    </p:spTree>
    <p:extLst>
      <p:ext uri="{BB962C8B-B14F-4D97-AF65-F5344CB8AC3E}">
        <p14:creationId xmlns:p14="http://schemas.microsoft.com/office/powerpoint/2010/main" val="397599193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微軟正黑體" pitchFamily="34" charset="-120"/>
                <a:ea typeface="微軟正黑體" pitchFamily="34" charset="-120"/>
              </a:defRPr>
            </a:lvl1pPr>
          </a:lstStyle>
          <a:p>
            <a:r>
              <a:rPr lang="zh-TW" altLang="en-US"/>
              <a:t>按一下以編輯母片標題樣式</a:t>
            </a:r>
          </a:p>
        </p:txBody>
      </p:sp>
      <p:sp>
        <p:nvSpPr>
          <p:cNvPr id="3" name="內容版面配置區 2"/>
          <p:cNvSpPr>
            <a:spLocks noGrp="1"/>
          </p:cNvSpPr>
          <p:nvPr>
            <p:ph sz="half" idx="1"/>
          </p:nvPr>
        </p:nvSpPr>
        <p:spPr>
          <a:xfrm>
            <a:off x="179390" y="908054"/>
            <a:ext cx="4351337" cy="5318125"/>
          </a:xfrm>
        </p:spPr>
        <p:txBody>
          <a:bodyPr/>
          <a:lstStyle>
            <a:lvl1pPr>
              <a:defRPr sz="2800">
                <a:latin typeface="微軟正黑體" pitchFamily="34" charset="-120"/>
                <a:ea typeface="微軟正黑體" pitchFamily="34" charset="-120"/>
              </a:defRPr>
            </a:lvl1pPr>
            <a:lvl2pPr>
              <a:defRPr sz="2400">
                <a:latin typeface="微軟正黑體" pitchFamily="34" charset="-120"/>
                <a:ea typeface="微軟正黑體" pitchFamily="34" charset="-120"/>
              </a:defRPr>
            </a:lvl2pPr>
            <a:lvl3pPr>
              <a:defRPr sz="2000">
                <a:latin typeface="微軟正黑體" pitchFamily="34" charset="-120"/>
                <a:ea typeface="微軟正黑體" pitchFamily="34" charset="-120"/>
              </a:defRPr>
            </a:lvl3pPr>
            <a:lvl4pPr>
              <a:defRPr sz="1800">
                <a:latin typeface="微軟正黑體" pitchFamily="34" charset="-120"/>
                <a:ea typeface="微軟正黑體" pitchFamily="34" charset="-120"/>
              </a:defRPr>
            </a:lvl4pPr>
            <a:lvl5pPr>
              <a:defRPr sz="1800">
                <a:latin typeface="微軟正黑體" pitchFamily="34" charset="-120"/>
                <a:ea typeface="微軟正黑體" pitchFamily="34" charset="-120"/>
              </a:defRPr>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83127" y="908054"/>
            <a:ext cx="4352925" cy="5318125"/>
          </a:xfrm>
        </p:spPr>
        <p:txBody>
          <a:bodyPr/>
          <a:lstStyle>
            <a:lvl1pPr>
              <a:defRPr sz="2800">
                <a:latin typeface="微軟正黑體" pitchFamily="34" charset="-120"/>
                <a:ea typeface="微軟正黑體" pitchFamily="34" charset="-120"/>
              </a:defRPr>
            </a:lvl1pPr>
            <a:lvl2pPr>
              <a:defRPr sz="2400">
                <a:latin typeface="微軟正黑體" pitchFamily="34" charset="-120"/>
                <a:ea typeface="微軟正黑體" pitchFamily="34" charset="-120"/>
              </a:defRPr>
            </a:lvl2pPr>
            <a:lvl3pPr>
              <a:defRPr sz="2000">
                <a:latin typeface="微軟正黑體" pitchFamily="34" charset="-120"/>
                <a:ea typeface="微軟正黑體" pitchFamily="34" charset="-120"/>
              </a:defRPr>
            </a:lvl3pPr>
            <a:lvl4pPr>
              <a:defRPr sz="1800">
                <a:latin typeface="微軟正黑體" pitchFamily="34" charset="-120"/>
                <a:ea typeface="微軟正黑體" pitchFamily="34" charset="-120"/>
              </a:defRPr>
            </a:lvl4pPr>
            <a:lvl5pPr>
              <a:defRPr sz="1800">
                <a:latin typeface="微軟正黑體" pitchFamily="34" charset="-120"/>
                <a:ea typeface="微軟正黑體" pitchFamily="34" charset="-120"/>
              </a:defRPr>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4"/>
          <p:cNvSpPr>
            <a:spLocks noGrp="1" noChangeArrowheads="1"/>
          </p:cNvSpPr>
          <p:nvPr>
            <p:ph type="dt" sz="half" idx="10"/>
          </p:nvPr>
        </p:nvSpPr>
        <p:spPr>
          <a:ln/>
        </p:spPr>
        <p:txBody>
          <a:bodyPr/>
          <a:lstStyle>
            <a:lvl1pPr>
              <a:defRPr>
                <a:latin typeface="微軟正黑體" pitchFamily="34" charset="-120"/>
                <a:ea typeface="微軟正黑體" pitchFamily="34" charset="-120"/>
              </a:defRPr>
            </a:lvl1pPr>
          </a:lstStyle>
          <a:p>
            <a:endParaRPr lang="zh-TW" altLang="en-US" dirty="0"/>
          </a:p>
        </p:txBody>
      </p:sp>
      <p:sp>
        <p:nvSpPr>
          <p:cNvPr id="6" name="Rectangle 54"/>
          <p:cNvSpPr>
            <a:spLocks noGrp="1" noChangeArrowheads="1"/>
          </p:cNvSpPr>
          <p:nvPr>
            <p:ph type="ftr" sz="quarter" idx="11"/>
          </p:nvPr>
        </p:nvSpPr>
        <p:spPr>
          <a:ln/>
        </p:spPr>
        <p:txBody>
          <a:bodyPr/>
          <a:lstStyle>
            <a:lvl1pPr>
              <a:defRPr>
                <a:latin typeface="微軟正黑體" pitchFamily="34" charset="-120"/>
                <a:ea typeface="微軟正黑體" pitchFamily="34" charset="-120"/>
              </a:defRPr>
            </a:lvl1pPr>
          </a:lstStyle>
          <a:p>
            <a:r>
              <a:rPr lang="en-US" altLang="zh-TW"/>
              <a:t>NTUT MMS LAB</a:t>
            </a:r>
            <a:endParaRPr lang="zh-TW" altLang="en-US"/>
          </a:p>
        </p:txBody>
      </p:sp>
      <p:sp>
        <p:nvSpPr>
          <p:cNvPr id="7" name="Rectangle 55"/>
          <p:cNvSpPr>
            <a:spLocks noGrp="1" noChangeArrowheads="1"/>
          </p:cNvSpPr>
          <p:nvPr>
            <p:ph type="sldNum" sz="quarter" idx="12"/>
          </p:nvPr>
        </p:nvSpPr>
        <p:spPr>
          <a:xfrm>
            <a:off x="6948488" y="6337300"/>
            <a:ext cx="2133600" cy="476250"/>
          </a:xfrm>
          <a:prstGeom prst="rect">
            <a:avLst/>
          </a:prstGeom>
          <a:ln/>
        </p:spPr>
        <p:txBody>
          <a:bodyPr/>
          <a:lstStyle>
            <a:lvl1pPr>
              <a:defRPr>
                <a:latin typeface="微軟正黑體" pitchFamily="34" charset="-120"/>
                <a:ea typeface="微軟正黑體" pitchFamily="34" charset="-120"/>
              </a:defRPr>
            </a:lvl1pPr>
          </a:lstStyle>
          <a:p>
            <a:fld id="{864876CE-DED1-4DD4-A0E0-C53C653CB729}" type="slidenum">
              <a:rPr lang="zh-TW" altLang="en-US" smtClean="0"/>
              <a:pPr/>
              <a:t>‹#›</a:t>
            </a:fld>
            <a:endParaRPr lang="zh-TW" altLang="en-US"/>
          </a:p>
        </p:txBody>
      </p:sp>
    </p:spTree>
    <p:extLst>
      <p:ext uri="{BB962C8B-B14F-4D97-AF65-F5344CB8AC3E}">
        <p14:creationId xmlns:p14="http://schemas.microsoft.com/office/powerpoint/2010/main" val="352825419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atin typeface="微軟正黑體" pitchFamily="34" charset="-120"/>
                <a:ea typeface="微軟正黑體" pitchFamily="34" charset="-120"/>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atin typeface="微軟正黑體" pitchFamily="34" charset="-120"/>
                <a:ea typeface="微軟正黑體" pitchFamily="34" charset="-120"/>
              </a:defRPr>
            </a:lvl1pPr>
            <a:lvl2pPr marL="457197" indent="0">
              <a:buNone/>
              <a:defRPr sz="2000" b="1"/>
            </a:lvl2pPr>
            <a:lvl3pPr marL="914395" indent="0">
              <a:buNone/>
              <a:defRPr sz="1800" b="1"/>
            </a:lvl3pPr>
            <a:lvl4pPr marL="1371592" indent="0">
              <a:buNone/>
              <a:defRPr sz="1600" b="1"/>
            </a:lvl4pPr>
            <a:lvl5pPr marL="1828789" indent="0">
              <a:buNone/>
              <a:defRPr sz="1600" b="1"/>
            </a:lvl5pPr>
            <a:lvl6pPr marL="2285987" indent="0">
              <a:buNone/>
              <a:defRPr sz="1600" b="1"/>
            </a:lvl6pPr>
            <a:lvl7pPr marL="2743184" indent="0">
              <a:buNone/>
              <a:defRPr sz="1600" b="1"/>
            </a:lvl7pPr>
            <a:lvl8pPr marL="3200381" indent="0">
              <a:buNone/>
              <a:defRPr sz="1600" b="1"/>
            </a:lvl8pPr>
            <a:lvl9pPr marL="3657579"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atin typeface="微軟正黑體" pitchFamily="34" charset="-120"/>
                <a:ea typeface="微軟正黑體" pitchFamily="34" charset="-120"/>
              </a:defRPr>
            </a:lvl1pPr>
            <a:lvl2pPr>
              <a:defRPr sz="2000">
                <a:latin typeface="微軟正黑體" pitchFamily="34" charset="-120"/>
                <a:ea typeface="微軟正黑體" pitchFamily="34" charset="-120"/>
              </a:defRPr>
            </a:lvl2pPr>
            <a:lvl3pPr>
              <a:defRPr sz="1800">
                <a:latin typeface="微軟正黑體" pitchFamily="34" charset="-120"/>
                <a:ea typeface="微軟正黑體" pitchFamily="34" charset="-120"/>
              </a:defRPr>
            </a:lvl3pPr>
            <a:lvl4pPr>
              <a:defRPr sz="1600">
                <a:latin typeface="微軟正黑體" pitchFamily="34" charset="-120"/>
                <a:ea typeface="微軟正黑體" pitchFamily="34" charset="-120"/>
              </a:defRPr>
            </a:lvl4pPr>
            <a:lvl5pPr>
              <a:defRPr sz="1600">
                <a:latin typeface="微軟正黑體" pitchFamily="34" charset="-120"/>
                <a:ea typeface="微軟正黑體" pitchFamily="34" charset="-120"/>
              </a:defRPr>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7" y="1535113"/>
            <a:ext cx="4041775" cy="639762"/>
          </a:xfrm>
        </p:spPr>
        <p:txBody>
          <a:bodyPr anchor="b"/>
          <a:lstStyle>
            <a:lvl1pPr marL="0" indent="0">
              <a:buNone/>
              <a:defRPr sz="2400" b="1">
                <a:latin typeface="微軟正黑體" pitchFamily="34" charset="-120"/>
                <a:ea typeface="微軟正黑體" pitchFamily="34" charset="-120"/>
              </a:defRPr>
            </a:lvl1pPr>
            <a:lvl2pPr marL="457197" indent="0">
              <a:buNone/>
              <a:defRPr sz="2000" b="1"/>
            </a:lvl2pPr>
            <a:lvl3pPr marL="914395" indent="0">
              <a:buNone/>
              <a:defRPr sz="1800" b="1"/>
            </a:lvl3pPr>
            <a:lvl4pPr marL="1371592" indent="0">
              <a:buNone/>
              <a:defRPr sz="1600" b="1"/>
            </a:lvl4pPr>
            <a:lvl5pPr marL="1828789" indent="0">
              <a:buNone/>
              <a:defRPr sz="1600" b="1"/>
            </a:lvl5pPr>
            <a:lvl6pPr marL="2285987" indent="0">
              <a:buNone/>
              <a:defRPr sz="1600" b="1"/>
            </a:lvl6pPr>
            <a:lvl7pPr marL="2743184" indent="0">
              <a:buNone/>
              <a:defRPr sz="1600" b="1"/>
            </a:lvl7pPr>
            <a:lvl8pPr marL="3200381" indent="0">
              <a:buNone/>
              <a:defRPr sz="1600" b="1"/>
            </a:lvl8pPr>
            <a:lvl9pPr marL="3657579"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7" y="2174875"/>
            <a:ext cx="4041775" cy="3951288"/>
          </a:xfrm>
        </p:spPr>
        <p:txBody>
          <a:bodyPr/>
          <a:lstStyle>
            <a:lvl1pPr>
              <a:defRPr sz="2400">
                <a:latin typeface="微軟正黑體" pitchFamily="34" charset="-120"/>
                <a:ea typeface="微軟正黑體" pitchFamily="34" charset="-120"/>
              </a:defRPr>
            </a:lvl1pPr>
            <a:lvl2pPr>
              <a:defRPr sz="2000">
                <a:latin typeface="微軟正黑體" pitchFamily="34" charset="-120"/>
                <a:ea typeface="微軟正黑體" pitchFamily="34" charset="-120"/>
              </a:defRPr>
            </a:lvl2pPr>
            <a:lvl3pPr>
              <a:defRPr sz="1800">
                <a:latin typeface="微軟正黑體" pitchFamily="34" charset="-120"/>
                <a:ea typeface="微軟正黑體" pitchFamily="34" charset="-120"/>
              </a:defRPr>
            </a:lvl3pPr>
            <a:lvl4pPr>
              <a:defRPr sz="1600">
                <a:latin typeface="微軟正黑體" pitchFamily="34" charset="-120"/>
                <a:ea typeface="微軟正黑體" pitchFamily="34" charset="-120"/>
              </a:defRPr>
            </a:lvl4pPr>
            <a:lvl5pPr>
              <a:defRPr sz="1600">
                <a:latin typeface="微軟正黑體" pitchFamily="34" charset="-120"/>
                <a:ea typeface="微軟正黑體" pitchFamily="34" charset="-120"/>
              </a:defRPr>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4"/>
          <p:cNvSpPr>
            <a:spLocks noGrp="1" noChangeArrowheads="1"/>
          </p:cNvSpPr>
          <p:nvPr>
            <p:ph type="dt" sz="half" idx="10"/>
          </p:nvPr>
        </p:nvSpPr>
        <p:spPr>
          <a:ln/>
        </p:spPr>
        <p:txBody>
          <a:bodyPr/>
          <a:lstStyle>
            <a:lvl1pPr>
              <a:defRPr>
                <a:latin typeface="微軟正黑體" pitchFamily="34" charset="-120"/>
                <a:ea typeface="微軟正黑體" pitchFamily="34" charset="-120"/>
              </a:defRPr>
            </a:lvl1pPr>
          </a:lstStyle>
          <a:p>
            <a:endParaRPr lang="zh-TW" altLang="en-US" dirty="0"/>
          </a:p>
        </p:txBody>
      </p:sp>
      <p:sp>
        <p:nvSpPr>
          <p:cNvPr id="8" name="Rectangle 54"/>
          <p:cNvSpPr>
            <a:spLocks noGrp="1" noChangeArrowheads="1"/>
          </p:cNvSpPr>
          <p:nvPr>
            <p:ph type="ftr" sz="quarter" idx="11"/>
          </p:nvPr>
        </p:nvSpPr>
        <p:spPr>
          <a:ln/>
        </p:spPr>
        <p:txBody>
          <a:bodyPr/>
          <a:lstStyle>
            <a:lvl1pPr>
              <a:defRPr>
                <a:latin typeface="微軟正黑體" pitchFamily="34" charset="-120"/>
                <a:ea typeface="微軟正黑體" pitchFamily="34" charset="-120"/>
              </a:defRPr>
            </a:lvl1pPr>
          </a:lstStyle>
          <a:p>
            <a:r>
              <a:rPr lang="en-US" altLang="zh-TW"/>
              <a:t>NTUT MMS LAB</a:t>
            </a:r>
            <a:endParaRPr lang="zh-TW" altLang="en-US"/>
          </a:p>
        </p:txBody>
      </p:sp>
      <p:sp>
        <p:nvSpPr>
          <p:cNvPr id="9" name="Rectangle 55"/>
          <p:cNvSpPr>
            <a:spLocks noGrp="1" noChangeArrowheads="1"/>
          </p:cNvSpPr>
          <p:nvPr>
            <p:ph type="sldNum" sz="quarter" idx="12"/>
          </p:nvPr>
        </p:nvSpPr>
        <p:spPr>
          <a:xfrm>
            <a:off x="6948488" y="6337300"/>
            <a:ext cx="2133600" cy="476250"/>
          </a:xfrm>
          <a:prstGeom prst="rect">
            <a:avLst/>
          </a:prstGeom>
          <a:ln/>
        </p:spPr>
        <p:txBody>
          <a:bodyPr/>
          <a:lstStyle>
            <a:lvl1pPr>
              <a:defRPr>
                <a:latin typeface="微軟正黑體" pitchFamily="34" charset="-120"/>
                <a:ea typeface="微軟正黑體" pitchFamily="34" charset="-120"/>
              </a:defRPr>
            </a:lvl1pPr>
          </a:lstStyle>
          <a:p>
            <a:fld id="{864876CE-DED1-4DD4-A0E0-C53C653CB729}" type="slidenum">
              <a:rPr lang="zh-TW" altLang="en-US" smtClean="0"/>
              <a:pPr/>
              <a:t>‹#›</a:t>
            </a:fld>
            <a:endParaRPr lang="zh-TW" altLang="en-US"/>
          </a:p>
        </p:txBody>
      </p:sp>
    </p:spTree>
    <p:extLst>
      <p:ext uri="{BB962C8B-B14F-4D97-AF65-F5344CB8AC3E}">
        <p14:creationId xmlns:p14="http://schemas.microsoft.com/office/powerpoint/2010/main" val="1578271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微軟正黑體" pitchFamily="34" charset="-120"/>
                <a:ea typeface="微軟正黑體" pitchFamily="34" charset="-120"/>
              </a:defRPr>
            </a:lvl1pPr>
          </a:lstStyle>
          <a:p>
            <a:r>
              <a:rPr lang="zh-TW" altLang="en-US"/>
              <a:t>按一下以編輯母片標題樣式</a:t>
            </a:r>
          </a:p>
        </p:txBody>
      </p:sp>
      <p:sp>
        <p:nvSpPr>
          <p:cNvPr id="3" name="Rectangle 4"/>
          <p:cNvSpPr>
            <a:spLocks noGrp="1" noChangeArrowheads="1"/>
          </p:cNvSpPr>
          <p:nvPr>
            <p:ph type="dt" sz="half" idx="10"/>
          </p:nvPr>
        </p:nvSpPr>
        <p:spPr>
          <a:ln/>
        </p:spPr>
        <p:txBody>
          <a:bodyPr/>
          <a:lstStyle>
            <a:lvl1pPr>
              <a:defRPr>
                <a:latin typeface="微軟正黑體" pitchFamily="34" charset="-120"/>
                <a:ea typeface="微軟正黑體" pitchFamily="34" charset="-120"/>
              </a:defRPr>
            </a:lvl1pPr>
          </a:lstStyle>
          <a:p>
            <a:endParaRPr lang="zh-TW" altLang="en-US" dirty="0"/>
          </a:p>
        </p:txBody>
      </p:sp>
      <p:sp>
        <p:nvSpPr>
          <p:cNvPr id="4" name="Rectangle 54"/>
          <p:cNvSpPr>
            <a:spLocks noGrp="1" noChangeArrowheads="1"/>
          </p:cNvSpPr>
          <p:nvPr>
            <p:ph type="ftr" sz="quarter" idx="11"/>
          </p:nvPr>
        </p:nvSpPr>
        <p:spPr>
          <a:ln/>
        </p:spPr>
        <p:txBody>
          <a:bodyPr/>
          <a:lstStyle>
            <a:lvl1pPr>
              <a:defRPr>
                <a:latin typeface="微軟正黑體" pitchFamily="34" charset="-120"/>
                <a:ea typeface="微軟正黑體" pitchFamily="34" charset="-120"/>
              </a:defRPr>
            </a:lvl1pPr>
          </a:lstStyle>
          <a:p>
            <a:r>
              <a:rPr lang="en-US" altLang="zh-TW"/>
              <a:t>NTUT MMS LAB</a:t>
            </a:r>
            <a:endParaRPr lang="zh-TW" altLang="en-US"/>
          </a:p>
        </p:txBody>
      </p:sp>
      <p:sp>
        <p:nvSpPr>
          <p:cNvPr id="5" name="Rectangle 55"/>
          <p:cNvSpPr>
            <a:spLocks noGrp="1" noChangeArrowheads="1"/>
          </p:cNvSpPr>
          <p:nvPr>
            <p:ph type="sldNum" sz="quarter" idx="12"/>
          </p:nvPr>
        </p:nvSpPr>
        <p:spPr>
          <a:xfrm>
            <a:off x="6948488" y="6337300"/>
            <a:ext cx="2133600" cy="476250"/>
          </a:xfrm>
          <a:prstGeom prst="rect">
            <a:avLst/>
          </a:prstGeom>
          <a:ln/>
        </p:spPr>
        <p:txBody>
          <a:bodyPr/>
          <a:lstStyle>
            <a:lvl1pPr>
              <a:defRPr>
                <a:latin typeface="微軟正黑體" pitchFamily="34" charset="-120"/>
                <a:ea typeface="微軟正黑體" pitchFamily="34" charset="-120"/>
              </a:defRPr>
            </a:lvl1pPr>
          </a:lstStyle>
          <a:p>
            <a:fld id="{864876CE-DED1-4DD4-A0E0-C53C653CB729}" type="slidenum">
              <a:rPr lang="zh-TW" altLang="en-US" smtClean="0"/>
              <a:pPr/>
              <a:t>‹#›</a:t>
            </a:fld>
            <a:endParaRPr lang="zh-TW" altLang="en-US"/>
          </a:p>
        </p:txBody>
      </p:sp>
    </p:spTree>
    <p:extLst>
      <p:ext uri="{BB962C8B-B14F-4D97-AF65-F5344CB8AC3E}">
        <p14:creationId xmlns:p14="http://schemas.microsoft.com/office/powerpoint/2010/main" val="949413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atin typeface="微軟正黑體" pitchFamily="34" charset="-120"/>
                <a:ea typeface="微軟正黑體" pitchFamily="34" charset="-120"/>
              </a:defRPr>
            </a:lvl1pPr>
          </a:lstStyle>
          <a:p>
            <a:endParaRPr lang="zh-TW" altLang="en-US" dirty="0"/>
          </a:p>
        </p:txBody>
      </p:sp>
      <p:sp>
        <p:nvSpPr>
          <p:cNvPr id="3" name="Rectangle 54"/>
          <p:cNvSpPr>
            <a:spLocks noGrp="1" noChangeArrowheads="1"/>
          </p:cNvSpPr>
          <p:nvPr>
            <p:ph type="ftr" sz="quarter" idx="11"/>
          </p:nvPr>
        </p:nvSpPr>
        <p:spPr>
          <a:ln/>
        </p:spPr>
        <p:txBody>
          <a:bodyPr/>
          <a:lstStyle>
            <a:lvl1pPr>
              <a:defRPr>
                <a:latin typeface="微軟正黑體" pitchFamily="34" charset="-120"/>
                <a:ea typeface="微軟正黑體" pitchFamily="34" charset="-120"/>
              </a:defRPr>
            </a:lvl1pPr>
          </a:lstStyle>
          <a:p>
            <a:r>
              <a:rPr lang="en-US" altLang="zh-TW"/>
              <a:t>NTUT MMS LAB</a:t>
            </a:r>
            <a:endParaRPr lang="zh-TW" altLang="en-US"/>
          </a:p>
        </p:txBody>
      </p:sp>
      <p:sp>
        <p:nvSpPr>
          <p:cNvPr id="4" name="Rectangle 55"/>
          <p:cNvSpPr>
            <a:spLocks noGrp="1" noChangeArrowheads="1"/>
          </p:cNvSpPr>
          <p:nvPr>
            <p:ph type="sldNum" sz="quarter" idx="12"/>
          </p:nvPr>
        </p:nvSpPr>
        <p:spPr>
          <a:xfrm>
            <a:off x="6948488" y="6337300"/>
            <a:ext cx="2133600" cy="476250"/>
          </a:xfrm>
          <a:prstGeom prst="rect">
            <a:avLst/>
          </a:prstGeom>
          <a:ln/>
        </p:spPr>
        <p:txBody>
          <a:bodyPr/>
          <a:lstStyle>
            <a:lvl1pPr>
              <a:defRPr>
                <a:latin typeface="微軟正黑體" pitchFamily="34" charset="-120"/>
                <a:ea typeface="微軟正黑體" pitchFamily="34" charset="-120"/>
              </a:defRPr>
            </a:lvl1pPr>
          </a:lstStyle>
          <a:p>
            <a:fld id="{864876CE-DED1-4DD4-A0E0-C53C653CB729}" type="slidenum">
              <a:rPr lang="zh-TW" altLang="en-US" smtClean="0"/>
              <a:pPr/>
              <a:t>‹#›</a:t>
            </a:fld>
            <a:endParaRPr lang="zh-TW" altLang="en-US"/>
          </a:p>
        </p:txBody>
      </p:sp>
    </p:spTree>
    <p:extLst>
      <p:ext uri="{BB962C8B-B14F-4D97-AF65-F5344CB8AC3E}">
        <p14:creationId xmlns:p14="http://schemas.microsoft.com/office/powerpoint/2010/main" val="1826992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atin typeface="微軟正黑體" pitchFamily="34" charset="-120"/>
                <a:ea typeface="微軟正黑體" pitchFamily="34" charset="-120"/>
              </a:defRPr>
            </a:lvl1pPr>
          </a:lstStyle>
          <a:p>
            <a:r>
              <a:rPr lang="zh-TW" altLang="en-US"/>
              <a:t>按一下以編輯母片標題樣式</a:t>
            </a:r>
          </a:p>
        </p:txBody>
      </p:sp>
      <p:sp>
        <p:nvSpPr>
          <p:cNvPr id="3" name="內容版面配置區 2"/>
          <p:cNvSpPr>
            <a:spLocks noGrp="1"/>
          </p:cNvSpPr>
          <p:nvPr>
            <p:ph idx="1"/>
          </p:nvPr>
        </p:nvSpPr>
        <p:spPr>
          <a:xfrm>
            <a:off x="3575051" y="273054"/>
            <a:ext cx="5111750" cy="5853113"/>
          </a:xfrm>
        </p:spPr>
        <p:txBody>
          <a:bodyPr/>
          <a:lstStyle>
            <a:lvl1pPr>
              <a:defRPr sz="3200">
                <a:latin typeface="微軟正黑體" pitchFamily="34" charset="-120"/>
                <a:ea typeface="微軟正黑體" pitchFamily="34" charset="-120"/>
              </a:defRPr>
            </a:lvl1pPr>
            <a:lvl2pPr>
              <a:defRPr sz="2800">
                <a:latin typeface="微軟正黑體" pitchFamily="34" charset="-120"/>
                <a:ea typeface="微軟正黑體" pitchFamily="34" charset="-120"/>
              </a:defRPr>
            </a:lvl2pPr>
            <a:lvl3pPr>
              <a:defRPr sz="2400">
                <a:latin typeface="微軟正黑體" pitchFamily="34" charset="-120"/>
                <a:ea typeface="微軟正黑體" pitchFamily="34" charset="-120"/>
              </a:defRPr>
            </a:lvl3pPr>
            <a:lvl4pPr>
              <a:defRPr sz="2000">
                <a:latin typeface="微軟正黑體" pitchFamily="34" charset="-120"/>
                <a:ea typeface="微軟正黑體" pitchFamily="34" charset="-120"/>
              </a:defRPr>
            </a:lvl4pPr>
            <a:lvl5pPr>
              <a:defRPr sz="2000">
                <a:latin typeface="微軟正黑體" pitchFamily="34" charset="-120"/>
                <a:ea typeface="微軟正黑體" pitchFamily="34" charset="-120"/>
              </a:defRPr>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3"/>
            <a:ext cx="3008313" cy="4691063"/>
          </a:xfrm>
        </p:spPr>
        <p:txBody>
          <a:bodyPr/>
          <a:lstStyle>
            <a:lvl1pPr marL="0" indent="0">
              <a:buNone/>
              <a:defRPr sz="1400">
                <a:latin typeface="微軟正黑體" pitchFamily="34" charset="-120"/>
                <a:ea typeface="微軟正黑體" pitchFamily="34" charset="-120"/>
              </a:defRPr>
            </a:lvl1pPr>
            <a:lvl2pPr marL="457197" indent="0">
              <a:buNone/>
              <a:defRPr sz="1200"/>
            </a:lvl2pPr>
            <a:lvl3pPr marL="914395" indent="0">
              <a:buNone/>
              <a:defRPr sz="1000"/>
            </a:lvl3pPr>
            <a:lvl4pPr marL="1371592" indent="0">
              <a:buNone/>
              <a:defRPr sz="900"/>
            </a:lvl4pPr>
            <a:lvl5pPr marL="1828789" indent="0">
              <a:buNone/>
              <a:defRPr sz="900"/>
            </a:lvl5pPr>
            <a:lvl6pPr marL="2285987" indent="0">
              <a:buNone/>
              <a:defRPr sz="900"/>
            </a:lvl6pPr>
            <a:lvl7pPr marL="2743184" indent="0">
              <a:buNone/>
              <a:defRPr sz="900"/>
            </a:lvl7pPr>
            <a:lvl8pPr marL="3200381" indent="0">
              <a:buNone/>
              <a:defRPr sz="900"/>
            </a:lvl8pPr>
            <a:lvl9pPr marL="3657579" indent="0">
              <a:buNone/>
              <a:defRPr sz="900"/>
            </a:lvl9pPr>
          </a:lstStyle>
          <a:p>
            <a:pPr lvl="0"/>
            <a:r>
              <a:rPr lang="zh-TW" altLang="en-US"/>
              <a:t>按一下以編輯母片文字樣式</a:t>
            </a:r>
          </a:p>
        </p:txBody>
      </p:sp>
      <p:sp>
        <p:nvSpPr>
          <p:cNvPr id="5" name="Rectangle 4"/>
          <p:cNvSpPr>
            <a:spLocks noGrp="1" noChangeArrowheads="1"/>
          </p:cNvSpPr>
          <p:nvPr>
            <p:ph type="dt" sz="half" idx="10"/>
          </p:nvPr>
        </p:nvSpPr>
        <p:spPr>
          <a:ln/>
        </p:spPr>
        <p:txBody>
          <a:bodyPr/>
          <a:lstStyle>
            <a:lvl1pPr>
              <a:defRPr>
                <a:latin typeface="微軟正黑體" pitchFamily="34" charset="-120"/>
                <a:ea typeface="微軟正黑體" pitchFamily="34" charset="-120"/>
              </a:defRPr>
            </a:lvl1pPr>
          </a:lstStyle>
          <a:p>
            <a:endParaRPr lang="zh-TW" altLang="en-US" dirty="0"/>
          </a:p>
        </p:txBody>
      </p:sp>
      <p:sp>
        <p:nvSpPr>
          <p:cNvPr id="6" name="Rectangle 54"/>
          <p:cNvSpPr>
            <a:spLocks noGrp="1" noChangeArrowheads="1"/>
          </p:cNvSpPr>
          <p:nvPr>
            <p:ph type="ftr" sz="quarter" idx="11"/>
          </p:nvPr>
        </p:nvSpPr>
        <p:spPr>
          <a:ln/>
        </p:spPr>
        <p:txBody>
          <a:bodyPr/>
          <a:lstStyle>
            <a:lvl1pPr>
              <a:defRPr>
                <a:latin typeface="微軟正黑體" pitchFamily="34" charset="-120"/>
                <a:ea typeface="微軟正黑體" pitchFamily="34" charset="-120"/>
              </a:defRPr>
            </a:lvl1pPr>
          </a:lstStyle>
          <a:p>
            <a:r>
              <a:rPr lang="en-US" altLang="zh-TW"/>
              <a:t>NTUT MMS LAB</a:t>
            </a:r>
            <a:endParaRPr lang="zh-TW" altLang="en-US"/>
          </a:p>
        </p:txBody>
      </p:sp>
      <p:sp>
        <p:nvSpPr>
          <p:cNvPr id="7" name="Rectangle 55"/>
          <p:cNvSpPr>
            <a:spLocks noGrp="1" noChangeArrowheads="1"/>
          </p:cNvSpPr>
          <p:nvPr>
            <p:ph type="sldNum" sz="quarter" idx="12"/>
          </p:nvPr>
        </p:nvSpPr>
        <p:spPr>
          <a:xfrm>
            <a:off x="6948488" y="6337300"/>
            <a:ext cx="2133600" cy="476250"/>
          </a:xfrm>
          <a:prstGeom prst="rect">
            <a:avLst/>
          </a:prstGeom>
          <a:ln/>
        </p:spPr>
        <p:txBody>
          <a:bodyPr/>
          <a:lstStyle>
            <a:lvl1pPr>
              <a:defRPr>
                <a:latin typeface="微軟正黑體" pitchFamily="34" charset="-120"/>
                <a:ea typeface="微軟正黑體" pitchFamily="34" charset="-120"/>
              </a:defRPr>
            </a:lvl1pPr>
          </a:lstStyle>
          <a:p>
            <a:fld id="{864876CE-DED1-4DD4-A0E0-C53C653CB729}" type="slidenum">
              <a:rPr lang="zh-TW" altLang="en-US" smtClean="0"/>
              <a:pPr/>
              <a:t>‹#›</a:t>
            </a:fld>
            <a:endParaRPr lang="zh-TW" altLang="en-US"/>
          </a:p>
        </p:txBody>
      </p:sp>
    </p:spTree>
    <p:extLst>
      <p:ext uri="{BB962C8B-B14F-4D97-AF65-F5344CB8AC3E}">
        <p14:creationId xmlns:p14="http://schemas.microsoft.com/office/powerpoint/2010/main" val="3743657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atin typeface="微軟正黑體" pitchFamily="34" charset="-120"/>
                <a:ea typeface="微軟正黑體" pitchFamily="34" charset="-120"/>
              </a:defRPr>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atin typeface="微軟正黑體" pitchFamily="34" charset="-120"/>
                <a:ea typeface="微軟正黑體" pitchFamily="34" charset="-120"/>
              </a:defRPr>
            </a:lvl1pPr>
            <a:lvl2pPr marL="457197" indent="0">
              <a:buNone/>
              <a:defRPr sz="2800"/>
            </a:lvl2pPr>
            <a:lvl3pPr marL="914395" indent="0">
              <a:buNone/>
              <a:defRPr sz="2400"/>
            </a:lvl3pPr>
            <a:lvl4pPr marL="1371592" indent="0">
              <a:buNone/>
              <a:defRPr sz="2000"/>
            </a:lvl4pPr>
            <a:lvl5pPr marL="1828789" indent="0">
              <a:buNone/>
              <a:defRPr sz="2000"/>
            </a:lvl5pPr>
            <a:lvl6pPr marL="2285987" indent="0">
              <a:buNone/>
              <a:defRPr sz="2000"/>
            </a:lvl6pPr>
            <a:lvl7pPr marL="2743184" indent="0">
              <a:buNone/>
              <a:defRPr sz="2000"/>
            </a:lvl7pPr>
            <a:lvl8pPr marL="3200381" indent="0">
              <a:buNone/>
              <a:defRPr sz="2000"/>
            </a:lvl8pPr>
            <a:lvl9pPr marL="3657579" indent="0">
              <a:buNone/>
              <a:defRPr sz="2000"/>
            </a:lvl9pPr>
          </a:lstStyle>
          <a:p>
            <a:pPr lvl="0"/>
            <a:r>
              <a:rPr lang="zh-TW" altLang="en-US" noProof="0"/>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atin typeface="微軟正黑體" pitchFamily="34" charset="-120"/>
                <a:ea typeface="微軟正黑體" pitchFamily="34" charset="-120"/>
              </a:defRPr>
            </a:lvl1pPr>
            <a:lvl2pPr marL="457197" indent="0">
              <a:buNone/>
              <a:defRPr sz="1200"/>
            </a:lvl2pPr>
            <a:lvl3pPr marL="914395" indent="0">
              <a:buNone/>
              <a:defRPr sz="1000"/>
            </a:lvl3pPr>
            <a:lvl4pPr marL="1371592" indent="0">
              <a:buNone/>
              <a:defRPr sz="900"/>
            </a:lvl4pPr>
            <a:lvl5pPr marL="1828789" indent="0">
              <a:buNone/>
              <a:defRPr sz="900"/>
            </a:lvl5pPr>
            <a:lvl6pPr marL="2285987" indent="0">
              <a:buNone/>
              <a:defRPr sz="900"/>
            </a:lvl6pPr>
            <a:lvl7pPr marL="2743184" indent="0">
              <a:buNone/>
              <a:defRPr sz="900"/>
            </a:lvl7pPr>
            <a:lvl8pPr marL="3200381" indent="0">
              <a:buNone/>
              <a:defRPr sz="900"/>
            </a:lvl8pPr>
            <a:lvl9pPr marL="3657579" indent="0">
              <a:buNone/>
              <a:defRPr sz="900"/>
            </a:lvl9pPr>
          </a:lstStyle>
          <a:p>
            <a:pPr lvl="0"/>
            <a:r>
              <a:rPr lang="zh-TW" altLang="en-US"/>
              <a:t>按一下以編輯母片文字樣式</a:t>
            </a:r>
          </a:p>
        </p:txBody>
      </p:sp>
      <p:sp>
        <p:nvSpPr>
          <p:cNvPr id="5" name="Rectangle 4"/>
          <p:cNvSpPr>
            <a:spLocks noGrp="1" noChangeArrowheads="1"/>
          </p:cNvSpPr>
          <p:nvPr>
            <p:ph type="dt" sz="half" idx="10"/>
          </p:nvPr>
        </p:nvSpPr>
        <p:spPr>
          <a:ln/>
        </p:spPr>
        <p:txBody>
          <a:bodyPr/>
          <a:lstStyle>
            <a:lvl1pPr>
              <a:defRPr>
                <a:latin typeface="微軟正黑體" pitchFamily="34" charset="-120"/>
                <a:ea typeface="微軟正黑體" pitchFamily="34" charset="-120"/>
              </a:defRPr>
            </a:lvl1pPr>
          </a:lstStyle>
          <a:p>
            <a:endParaRPr lang="zh-TW" altLang="en-US" dirty="0"/>
          </a:p>
        </p:txBody>
      </p:sp>
      <p:sp>
        <p:nvSpPr>
          <p:cNvPr id="6" name="Rectangle 54"/>
          <p:cNvSpPr>
            <a:spLocks noGrp="1" noChangeArrowheads="1"/>
          </p:cNvSpPr>
          <p:nvPr>
            <p:ph type="ftr" sz="quarter" idx="11"/>
          </p:nvPr>
        </p:nvSpPr>
        <p:spPr>
          <a:ln/>
        </p:spPr>
        <p:txBody>
          <a:bodyPr/>
          <a:lstStyle>
            <a:lvl1pPr>
              <a:defRPr>
                <a:latin typeface="微軟正黑體" pitchFamily="34" charset="-120"/>
                <a:ea typeface="微軟正黑體" pitchFamily="34" charset="-120"/>
              </a:defRPr>
            </a:lvl1pPr>
          </a:lstStyle>
          <a:p>
            <a:r>
              <a:rPr lang="en-US" altLang="zh-TW"/>
              <a:t>NTUT MMS LAB</a:t>
            </a:r>
            <a:endParaRPr lang="zh-TW" altLang="en-US"/>
          </a:p>
        </p:txBody>
      </p:sp>
      <p:sp>
        <p:nvSpPr>
          <p:cNvPr id="7" name="Rectangle 55"/>
          <p:cNvSpPr>
            <a:spLocks noGrp="1" noChangeArrowheads="1"/>
          </p:cNvSpPr>
          <p:nvPr>
            <p:ph type="sldNum" sz="quarter" idx="12"/>
          </p:nvPr>
        </p:nvSpPr>
        <p:spPr>
          <a:xfrm>
            <a:off x="6948488" y="6337300"/>
            <a:ext cx="2133600" cy="476250"/>
          </a:xfrm>
          <a:prstGeom prst="rect">
            <a:avLst/>
          </a:prstGeom>
          <a:ln/>
        </p:spPr>
        <p:txBody>
          <a:bodyPr/>
          <a:lstStyle>
            <a:lvl1pPr>
              <a:defRPr>
                <a:latin typeface="微軟正黑體" pitchFamily="34" charset="-120"/>
                <a:ea typeface="微軟正黑體" pitchFamily="34" charset="-120"/>
              </a:defRPr>
            </a:lvl1pPr>
          </a:lstStyle>
          <a:p>
            <a:fld id="{864876CE-DED1-4DD4-A0E0-C53C653CB729}" type="slidenum">
              <a:rPr lang="zh-TW" altLang="en-US" smtClean="0"/>
              <a:pPr/>
              <a:t>‹#›</a:t>
            </a:fld>
            <a:endParaRPr lang="zh-TW" altLang="en-US"/>
          </a:p>
        </p:txBody>
      </p:sp>
    </p:spTree>
    <p:extLst>
      <p:ext uri="{BB962C8B-B14F-4D97-AF65-F5344CB8AC3E}">
        <p14:creationId xmlns:p14="http://schemas.microsoft.com/office/powerpoint/2010/main" val="3931012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62"/>
          <p:cNvGraphicFramePr>
            <a:graphicFrameLocks noChangeAspect="1"/>
          </p:cNvGraphicFramePr>
          <p:nvPr>
            <p:extLst>
              <p:ext uri="{D42A27DB-BD31-4B8C-83A1-F6EECF244321}">
                <p14:modId xmlns:p14="http://schemas.microsoft.com/office/powerpoint/2010/main" val="1404305925"/>
              </p:ext>
            </p:extLst>
          </p:nvPr>
        </p:nvGraphicFramePr>
        <p:xfrm>
          <a:off x="0" y="-26988"/>
          <a:ext cx="9144000" cy="6707188"/>
        </p:xfrm>
        <a:graphic>
          <a:graphicData uri="http://schemas.openxmlformats.org/presentationml/2006/ole">
            <mc:AlternateContent xmlns:mc="http://schemas.openxmlformats.org/markup-compatibility/2006">
              <mc:Choice xmlns:v="urn:schemas-microsoft-com:vml" Requires="v">
                <p:oleObj spid="_x0000_s3573" name="PhotoImpact" r:id="rId14" imgW="12673016" imgH="9295238" progId="">
                  <p:embed/>
                </p:oleObj>
              </mc:Choice>
              <mc:Fallback>
                <p:oleObj name="PhotoImpact" r:id="rId14" imgW="12673016" imgH="9295238" progId="">
                  <p:embed/>
                  <p:pic>
                    <p:nvPicPr>
                      <p:cNvPr id="0" name="Picture 1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26988"/>
                        <a:ext cx="9144000" cy="6707188"/>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028" name="Rectangle 2"/>
          <p:cNvSpPr>
            <a:spLocks noGrp="1" noChangeArrowheads="1"/>
          </p:cNvSpPr>
          <p:nvPr>
            <p:ph type="title"/>
          </p:nvPr>
        </p:nvSpPr>
        <p:spPr bwMode="auto">
          <a:xfrm>
            <a:off x="2232027" y="4"/>
            <a:ext cx="691197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dirty="0"/>
              <a:t>按一下以編輯母片標題樣式</a:t>
            </a:r>
          </a:p>
        </p:txBody>
      </p:sp>
      <p:sp>
        <p:nvSpPr>
          <p:cNvPr id="1029" name="Rectangle 3"/>
          <p:cNvSpPr>
            <a:spLocks noGrp="1" noChangeArrowheads="1"/>
          </p:cNvSpPr>
          <p:nvPr>
            <p:ph type="body" idx="1"/>
          </p:nvPr>
        </p:nvSpPr>
        <p:spPr bwMode="auto">
          <a:xfrm>
            <a:off x="179388" y="908054"/>
            <a:ext cx="8856662" cy="531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dirty="0"/>
              <a:t>按一下以編輯母片</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2" name="Rectangle 4"/>
          <p:cNvSpPr>
            <a:spLocks noGrp="1" noChangeArrowheads="1"/>
          </p:cNvSpPr>
          <p:nvPr>
            <p:ph type="dt" sz="half" idx="2"/>
          </p:nvPr>
        </p:nvSpPr>
        <p:spPr bwMode="auto">
          <a:xfrm>
            <a:off x="468313" y="6381750"/>
            <a:ext cx="2133600" cy="3317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600">
                <a:latin typeface="微軟正黑體" pitchFamily="34" charset="-120"/>
                <a:ea typeface="微軟正黑體" pitchFamily="34" charset="-120"/>
              </a:defRPr>
            </a:lvl1pPr>
          </a:lstStyle>
          <a:p>
            <a:endParaRPr lang="zh-TW" altLang="en-US" dirty="0"/>
          </a:p>
        </p:txBody>
      </p:sp>
      <p:sp>
        <p:nvSpPr>
          <p:cNvPr id="1078" name="Rectangle 54"/>
          <p:cNvSpPr>
            <a:spLocks noGrp="1" noChangeArrowheads="1"/>
          </p:cNvSpPr>
          <p:nvPr>
            <p:ph type="ftr" sz="quarter" idx="3"/>
          </p:nvPr>
        </p:nvSpPr>
        <p:spPr bwMode="auto">
          <a:xfrm>
            <a:off x="3203577" y="6453192"/>
            <a:ext cx="2967038" cy="2889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600">
                <a:latin typeface="微軟正黑體" pitchFamily="34" charset="-120"/>
                <a:ea typeface="微軟正黑體" pitchFamily="34" charset="-120"/>
              </a:defRPr>
            </a:lvl1pPr>
          </a:lstStyle>
          <a:p>
            <a:r>
              <a:rPr lang="en-US" altLang="zh-TW"/>
              <a:t>NTUT MMS LAB</a:t>
            </a:r>
            <a:endParaRPr lang="zh-TW" altLang="en-US"/>
          </a:p>
        </p:txBody>
      </p:sp>
      <p:sp>
        <p:nvSpPr>
          <p:cNvPr id="9" name="Rectangle 55"/>
          <p:cNvSpPr txBox="1">
            <a:spLocks noChangeArrowheads="1"/>
          </p:cNvSpPr>
          <p:nvPr userDrawn="1"/>
        </p:nvSpPr>
        <p:spPr bwMode="auto">
          <a:xfrm>
            <a:off x="8244410" y="6359525"/>
            <a:ext cx="812094"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zh-TW"/>
            </a:defPPr>
            <a:lvl1pPr marL="0" algn="r" defTabSz="914400" rtl="0" eaLnBrk="1" latinLnBrk="0" hangingPunct="1">
              <a:defRPr sz="2000" kern="1200">
                <a:solidFill>
                  <a:schemeClr val="tx1"/>
                </a:solidFill>
                <a:latin typeface="微軟正黑體" pitchFamily="34" charset="-120"/>
                <a:ea typeface="微軟正黑體" pitchFamily="34" charset="-12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1800" baseline="0" dirty="0" smtClean="0">
                <a:solidFill>
                  <a:schemeClr val="bg1">
                    <a:lumMod val="50000"/>
                  </a:schemeClr>
                </a:solidFill>
                <a:latin typeface="Arial" panose="020B0604020202020204" pitchFamily="34" charset="0"/>
                <a:cs typeface="Arial" panose="020B0604020202020204" pitchFamily="34" charset="0"/>
              </a:rPr>
              <a:t> </a:t>
            </a:r>
            <a:r>
              <a:rPr lang="en-US" altLang="zh-TW" sz="1400" baseline="0" dirty="0" smtClean="0">
                <a:solidFill>
                  <a:schemeClr val="bg1">
                    <a:lumMod val="50000"/>
                  </a:schemeClr>
                </a:solidFill>
                <a:latin typeface="Arial" panose="020B0604020202020204" pitchFamily="34" charset="0"/>
                <a:cs typeface="Arial" panose="020B0604020202020204" pitchFamily="34" charset="0"/>
              </a:rPr>
              <a:t>(</a:t>
            </a:r>
            <a:fld id="{864876CE-DED1-4DD4-A0E0-C53C653CB729}" type="slidenum">
              <a:rPr lang="zh-TW" altLang="en-US" sz="1400" smtClean="0">
                <a:solidFill>
                  <a:schemeClr val="bg1">
                    <a:lumMod val="50000"/>
                  </a:schemeClr>
                </a:solidFill>
                <a:latin typeface="Arial" panose="020B0604020202020204" pitchFamily="34" charset="0"/>
                <a:cs typeface="Arial" panose="020B0604020202020204" pitchFamily="34" charset="0"/>
              </a:rPr>
              <a:pPr/>
              <a:t>‹#›</a:t>
            </a:fld>
            <a:r>
              <a:rPr lang="en-US" altLang="zh-TW" sz="1400" dirty="0" smtClean="0">
                <a:solidFill>
                  <a:schemeClr val="bg1">
                    <a:lumMod val="50000"/>
                  </a:schemeClr>
                </a:solidFill>
                <a:latin typeface="Arial" panose="020B0604020202020204" pitchFamily="34" charset="0"/>
                <a:cs typeface="Arial" panose="020B0604020202020204" pitchFamily="34" charset="0"/>
              </a:rPr>
              <a:t>/50)</a:t>
            </a:r>
            <a:r>
              <a:rPr lang="zh-TW" altLang="en-US" sz="1400" dirty="0" smtClean="0">
                <a:solidFill>
                  <a:schemeClr val="bg1">
                    <a:lumMod val="50000"/>
                  </a:schemeClr>
                </a:solidFill>
                <a:latin typeface="Arial" panose="020B0604020202020204" pitchFamily="34" charset="0"/>
                <a:cs typeface="Arial" panose="020B0604020202020204" pitchFamily="34" charset="0"/>
              </a:rPr>
              <a:t> </a:t>
            </a:r>
            <a:endParaRPr lang="zh-TW" altLang="en-US" sz="1400" dirty="0">
              <a:solidFill>
                <a:schemeClr val="bg1">
                  <a:lumMod val="50000"/>
                </a:schemeClr>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sldNum="0" hdr="0" ftr="0" dt="0"/>
  <p:txStyles>
    <p:titleStyle>
      <a:lvl1pPr algn="l" rtl="0" eaLnBrk="1" fontAlgn="base" hangingPunct="1">
        <a:spcBef>
          <a:spcPct val="0"/>
        </a:spcBef>
        <a:spcAft>
          <a:spcPct val="0"/>
        </a:spcAft>
        <a:defRPr kumimoji="1" sz="2400" b="1">
          <a:solidFill>
            <a:schemeClr val="tx1"/>
          </a:solidFill>
          <a:latin typeface="微軟正黑體" pitchFamily="34" charset="-120"/>
          <a:ea typeface="微軟正黑體" pitchFamily="34" charset="-120"/>
          <a:cs typeface="+mj-cs"/>
        </a:defRPr>
      </a:lvl1pPr>
      <a:lvl2pPr algn="l" rtl="0" eaLnBrk="1" fontAlgn="base" hangingPunct="1">
        <a:spcBef>
          <a:spcPct val="0"/>
        </a:spcBef>
        <a:spcAft>
          <a:spcPct val="0"/>
        </a:spcAft>
        <a:defRPr kumimoji="1" sz="2400" b="1">
          <a:solidFill>
            <a:schemeClr val="tx1"/>
          </a:solidFill>
          <a:latin typeface="Comic Sans MS" pitchFamily="66" charset="0"/>
          <a:ea typeface="新細明體" charset="-120"/>
        </a:defRPr>
      </a:lvl2pPr>
      <a:lvl3pPr algn="l" rtl="0" eaLnBrk="1" fontAlgn="base" hangingPunct="1">
        <a:spcBef>
          <a:spcPct val="0"/>
        </a:spcBef>
        <a:spcAft>
          <a:spcPct val="0"/>
        </a:spcAft>
        <a:defRPr kumimoji="1" sz="2400" b="1">
          <a:solidFill>
            <a:schemeClr val="tx1"/>
          </a:solidFill>
          <a:latin typeface="Comic Sans MS" pitchFamily="66" charset="0"/>
          <a:ea typeface="新細明體" charset="-120"/>
        </a:defRPr>
      </a:lvl3pPr>
      <a:lvl4pPr algn="l" rtl="0" eaLnBrk="1" fontAlgn="base" hangingPunct="1">
        <a:spcBef>
          <a:spcPct val="0"/>
        </a:spcBef>
        <a:spcAft>
          <a:spcPct val="0"/>
        </a:spcAft>
        <a:defRPr kumimoji="1" sz="2400" b="1">
          <a:solidFill>
            <a:schemeClr val="tx1"/>
          </a:solidFill>
          <a:latin typeface="Comic Sans MS" pitchFamily="66" charset="0"/>
          <a:ea typeface="新細明體" charset="-120"/>
        </a:defRPr>
      </a:lvl4pPr>
      <a:lvl5pPr algn="l" rtl="0" eaLnBrk="1" fontAlgn="base" hangingPunct="1">
        <a:spcBef>
          <a:spcPct val="0"/>
        </a:spcBef>
        <a:spcAft>
          <a:spcPct val="0"/>
        </a:spcAft>
        <a:defRPr kumimoji="1" sz="2400" b="1">
          <a:solidFill>
            <a:schemeClr val="tx1"/>
          </a:solidFill>
          <a:latin typeface="Comic Sans MS" pitchFamily="66" charset="0"/>
          <a:ea typeface="新細明體" charset="-120"/>
        </a:defRPr>
      </a:lvl5pPr>
      <a:lvl6pPr marL="457197" algn="l" rtl="0" eaLnBrk="1" fontAlgn="base" hangingPunct="1">
        <a:spcBef>
          <a:spcPct val="0"/>
        </a:spcBef>
        <a:spcAft>
          <a:spcPct val="0"/>
        </a:spcAft>
        <a:defRPr kumimoji="1" sz="2400" b="1">
          <a:solidFill>
            <a:schemeClr val="tx1"/>
          </a:solidFill>
          <a:latin typeface="Comic Sans MS" pitchFamily="66" charset="0"/>
          <a:ea typeface="新細明體" charset="-120"/>
        </a:defRPr>
      </a:lvl6pPr>
      <a:lvl7pPr marL="914395" algn="l" rtl="0" eaLnBrk="1" fontAlgn="base" hangingPunct="1">
        <a:spcBef>
          <a:spcPct val="0"/>
        </a:spcBef>
        <a:spcAft>
          <a:spcPct val="0"/>
        </a:spcAft>
        <a:defRPr kumimoji="1" sz="2400" b="1">
          <a:solidFill>
            <a:schemeClr val="tx1"/>
          </a:solidFill>
          <a:latin typeface="Comic Sans MS" pitchFamily="66" charset="0"/>
          <a:ea typeface="新細明體" charset="-120"/>
        </a:defRPr>
      </a:lvl7pPr>
      <a:lvl8pPr marL="1371592" algn="l" rtl="0" eaLnBrk="1" fontAlgn="base" hangingPunct="1">
        <a:spcBef>
          <a:spcPct val="0"/>
        </a:spcBef>
        <a:spcAft>
          <a:spcPct val="0"/>
        </a:spcAft>
        <a:defRPr kumimoji="1" sz="2400" b="1">
          <a:solidFill>
            <a:schemeClr val="tx1"/>
          </a:solidFill>
          <a:latin typeface="Comic Sans MS" pitchFamily="66" charset="0"/>
          <a:ea typeface="新細明體" charset="-120"/>
        </a:defRPr>
      </a:lvl8pPr>
      <a:lvl9pPr marL="1828789" algn="l" rtl="0" eaLnBrk="1" fontAlgn="base" hangingPunct="1">
        <a:spcBef>
          <a:spcPct val="0"/>
        </a:spcBef>
        <a:spcAft>
          <a:spcPct val="0"/>
        </a:spcAft>
        <a:defRPr kumimoji="1" sz="2400" b="1">
          <a:solidFill>
            <a:schemeClr val="tx1"/>
          </a:solidFill>
          <a:latin typeface="Comic Sans MS" pitchFamily="66" charset="0"/>
          <a:ea typeface="新細明體" charset="-120"/>
        </a:defRPr>
      </a:lvl9pPr>
    </p:titleStyle>
    <p:bodyStyle>
      <a:lvl1pPr marL="342898" indent="-342898" algn="l" rtl="0" eaLnBrk="1" fontAlgn="base" hangingPunct="1">
        <a:spcBef>
          <a:spcPct val="20000"/>
        </a:spcBef>
        <a:spcAft>
          <a:spcPct val="0"/>
        </a:spcAft>
        <a:buChar char="•"/>
        <a:defRPr kumimoji="1" sz="2800">
          <a:solidFill>
            <a:schemeClr val="tx1"/>
          </a:solidFill>
          <a:latin typeface="微軟正黑體" pitchFamily="34" charset="-120"/>
          <a:ea typeface="微軟正黑體" pitchFamily="34" charset="-120"/>
          <a:cs typeface="+mn-cs"/>
        </a:defRPr>
      </a:lvl1pPr>
      <a:lvl2pPr marL="742946" indent="-285749" algn="l" rtl="0" eaLnBrk="1" fontAlgn="base" hangingPunct="1">
        <a:spcBef>
          <a:spcPct val="20000"/>
        </a:spcBef>
        <a:spcAft>
          <a:spcPct val="0"/>
        </a:spcAft>
        <a:buChar char="–"/>
        <a:defRPr kumimoji="1" sz="2400">
          <a:solidFill>
            <a:schemeClr val="tx1"/>
          </a:solidFill>
          <a:latin typeface="微軟正黑體" pitchFamily="34" charset="-120"/>
          <a:ea typeface="微軟正黑體" pitchFamily="34" charset="-120"/>
        </a:defRPr>
      </a:lvl2pPr>
      <a:lvl3pPr marL="1142993" indent="-228599" algn="l" rtl="0" eaLnBrk="1" fontAlgn="base" hangingPunct="1">
        <a:spcBef>
          <a:spcPct val="20000"/>
        </a:spcBef>
        <a:spcAft>
          <a:spcPct val="0"/>
        </a:spcAft>
        <a:buChar char="•"/>
        <a:defRPr kumimoji="1" sz="2000">
          <a:solidFill>
            <a:schemeClr val="tx1"/>
          </a:solidFill>
          <a:latin typeface="微軟正黑體" pitchFamily="34" charset="-120"/>
          <a:ea typeface="微軟正黑體" pitchFamily="34" charset="-120"/>
        </a:defRPr>
      </a:lvl3pPr>
      <a:lvl4pPr marL="1600191" indent="-228599" algn="l" rtl="0" eaLnBrk="1" fontAlgn="base" hangingPunct="1">
        <a:spcBef>
          <a:spcPct val="20000"/>
        </a:spcBef>
        <a:spcAft>
          <a:spcPct val="0"/>
        </a:spcAft>
        <a:buChar char="–"/>
        <a:defRPr kumimoji="1" sz="2000">
          <a:solidFill>
            <a:schemeClr val="tx1"/>
          </a:solidFill>
          <a:latin typeface="微軟正黑體" pitchFamily="34" charset="-120"/>
          <a:ea typeface="微軟正黑體" pitchFamily="34" charset="-120"/>
        </a:defRPr>
      </a:lvl4pPr>
      <a:lvl5pPr marL="2057388" indent="-228599" algn="l" rtl="0" eaLnBrk="1" fontAlgn="base" hangingPunct="1">
        <a:spcBef>
          <a:spcPct val="20000"/>
        </a:spcBef>
        <a:spcAft>
          <a:spcPct val="0"/>
        </a:spcAft>
        <a:buChar char="»"/>
        <a:defRPr kumimoji="1" sz="2000">
          <a:solidFill>
            <a:schemeClr val="tx1"/>
          </a:solidFill>
          <a:latin typeface="微軟正黑體" pitchFamily="34" charset="-120"/>
          <a:ea typeface="微軟正黑體" pitchFamily="34" charset="-120"/>
        </a:defRPr>
      </a:lvl5pPr>
      <a:lvl6pPr marL="2514585" indent="-228599" algn="l" rtl="0" eaLnBrk="1" fontAlgn="base" hangingPunct="1">
        <a:spcBef>
          <a:spcPct val="20000"/>
        </a:spcBef>
        <a:spcAft>
          <a:spcPct val="0"/>
        </a:spcAft>
        <a:buChar char="»"/>
        <a:defRPr kumimoji="1">
          <a:solidFill>
            <a:schemeClr val="tx1"/>
          </a:solidFill>
          <a:latin typeface="+mn-lt"/>
          <a:ea typeface="+mn-ea"/>
        </a:defRPr>
      </a:lvl6pPr>
      <a:lvl7pPr marL="2971783" indent="-228599" algn="l" rtl="0" eaLnBrk="1" fontAlgn="base" hangingPunct="1">
        <a:spcBef>
          <a:spcPct val="20000"/>
        </a:spcBef>
        <a:spcAft>
          <a:spcPct val="0"/>
        </a:spcAft>
        <a:buChar char="»"/>
        <a:defRPr kumimoji="1">
          <a:solidFill>
            <a:schemeClr val="tx1"/>
          </a:solidFill>
          <a:latin typeface="+mn-lt"/>
          <a:ea typeface="+mn-ea"/>
        </a:defRPr>
      </a:lvl7pPr>
      <a:lvl8pPr marL="3428980" indent="-228599" algn="l" rtl="0" eaLnBrk="1" fontAlgn="base" hangingPunct="1">
        <a:spcBef>
          <a:spcPct val="20000"/>
        </a:spcBef>
        <a:spcAft>
          <a:spcPct val="0"/>
        </a:spcAft>
        <a:buChar char="»"/>
        <a:defRPr kumimoji="1">
          <a:solidFill>
            <a:schemeClr val="tx1"/>
          </a:solidFill>
          <a:latin typeface="+mn-lt"/>
          <a:ea typeface="+mn-ea"/>
        </a:defRPr>
      </a:lvl8pPr>
      <a:lvl9pPr marL="3886177" indent="-228599" algn="l" rtl="0" eaLnBrk="1" fontAlgn="base" hangingPunct="1">
        <a:spcBef>
          <a:spcPct val="20000"/>
        </a:spcBef>
        <a:spcAft>
          <a:spcPct val="0"/>
        </a:spcAft>
        <a:buChar char="»"/>
        <a:defRPr kumimoji="1">
          <a:solidFill>
            <a:schemeClr val="tx1"/>
          </a:solidFill>
          <a:latin typeface="+mn-lt"/>
          <a:ea typeface="+mn-ea"/>
        </a:defRPr>
      </a:lvl9pPr>
    </p:bodyStyle>
    <p:otherStyle>
      <a:defPPr>
        <a:defRPr lang="zh-TW"/>
      </a:defPPr>
      <a:lvl1pPr marL="0" algn="l" defTabSz="914395" rtl="0" eaLnBrk="1" latinLnBrk="0" hangingPunct="1">
        <a:defRPr sz="1800" kern="1200">
          <a:solidFill>
            <a:schemeClr val="tx1"/>
          </a:solidFill>
          <a:latin typeface="+mn-lt"/>
          <a:ea typeface="+mn-ea"/>
          <a:cs typeface="+mn-cs"/>
        </a:defRPr>
      </a:lvl1pPr>
      <a:lvl2pPr marL="457197" algn="l" defTabSz="914395" rtl="0" eaLnBrk="1" latinLnBrk="0" hangingPunct="1">
        <a:defRPr sz="1800" kern="1200">
          <a:solidFill>
            <a:schemeClr val="tx1"/>
          </a:solidFill>
          <a:latin typeface="+mn-lt"/>
          <a:ea typeface="+mn-ea"/>
          <a:cs typeface="+mn-cs"/>
        </a:defRPr>
      </a:lvl2pPr>
      <a:lvl3pPr marL="914395" algn="l" defTabSz="914395" rtl="0" eaLnBrk="1" latinLnBrk="0" hangingPunct="1">
        <a:defRPr sz="1800" kern="1200">
          <a:solidFill>
            <a:schemeClr val="tx1"/>
          </a:solidFill>
          <a:latin typeface="+mn-lt"/>
          <a:ea typeface="+mn-ea"/>
          <a:cs typeface="+mn-cs"/>
        </a:defRPr>
      </a:lvl3pPr>
      <a:lvl4pPr marL="1371592" algn="l" defTabSz="914395" rtl="0" eaLnBrk="1" latinLnBrk="0" hangingPunct="1">
        <a:defRPr sz="1800" kern="1200">
          <a:solidFill>
            <a:schemeClr val="tx1"/>
          </a:solidFill>
          <a:latin typeface="+mn-lt"/>
          <a:ea typeface="+mn-ea"/>
          <a:cs typeface="+mn-cs"/>
        </a:defRPr>
      </a:lvl4pPr>
      <a:lvl5pPr marL="1828789" algn="l" defTabSz="914395" rtl="0" eaLnBrk="1" latinLnBrk="0" hangingPunct="1">
        <a:defRPr sz="1800" kern="1200">
          <a:solidFill>
            <a:schemeClr val="tx1"/>
          </a:solidFill>
          <a:latin typeface="+mn-lt"/>
          <a:ea typeface="+mn-ea"/>
          <a:cs typeface="+mn-cs"/>
        </a:defRPr>
      </a:lvl5pPr>
      <a:lvl6pPr marL="2285987" algn="l" defTabSz="914395" rtl="0" eaLnBrk="1" latinLnBrk="0" hangingPunct="1">
        <a:defRPr sz="1800" kern="1200">
          <a:solidFill>
            <a:schemeClr val="tx1"/>
          </a:solidFill>
          <a:latin typeface="+mn-lt"/>
          <a:ea typeface="+mn-ea"/>
          <a:cs typeface="+mn-cs"/>
        </a:defRPr>
      </a:lvl6pPr>
      <a:lvl7pPr marL="2743184" algn="l" defTabSz="914395" rtl="0" eaLnBrk="1" latinLnBrk="0" hangingPunct="1">
        <a:defRPr sz="1800" kern="1200">
          <a:solidFill>
            <a:schemeClr val="tx1"/>
          </a:solidFill>
          <a:latin typeface="+mn-lt"/>
          <a:ea typeface="+mn-ea"/>
          <a:cs typeface="+mn-cs"/>
        </a:defRPr>
      </a:lvl7pPr>
      <a:lvl8pPr marL="3200381" algn="l" defTabSz="914395" rtl="0" eaLnBrk="1" latinLnBrk="0" hangingPunct="1">
        <a:defRPr sz="1800" kern="1200">
          <a:solidFill>
            <a:schemeClr val="tx1"/>
          </a:solidFill>
          <a:latin typeface="+mn-lt"/>
          <a:ea typeface="+mn-ea"/>
          <a:cs typeface="+mn-cs"/>
        </a:defRPr>
      </a:lvl8pPr>
      <a:lvl9pPr marL="3657579" algn="l" defTabSz="91439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slide" Target="slide54.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53.emf"/><Relationship Id="rId4" Type="http://schemas.openxmlformats.org/officeDocument/2006/relationships/oleObject" Target="../embeddings/oleObject2.bin"/></Relationships>
</file>

<file path=ppt/slides/_rels/slide53.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1521" y="1537631"/>
            <a:ext cx="8640960" cy="461665"/>
          </a:xfrm>
          <a:prstGeom prst="rect">
            <a:avLst/>
          </a:prstGeom>
        </p:spPr>
        <p:txBody>
          <a:bodyPr wrap="square">
            <a:spAutoFit/>
          </a:bodyPr>
          <a:lstStyle/>
          <a:p>
            <a:pPr>
              <a:defRPr/>
            </a:pPr>
            <a:endParaRPr lang="en-US" altLang="zh-TW" sz="2400" i="1" kern="0" dirty="0">
              <a:solidFill>
                <a:srgbClr val="000000"/>
              </a:solidFill>
              <a:latin typeface="Times New Roman" pitchFamily="18" charset="0"/>
              <a:ea typeface="標楷體" pitchFamily="65" charset="-120"/>
              <a:cs typeface="Times New Roman" pitchFamily="18" charset="0"/>
            </a:endParaRPr>
          </a:p>
        </p:txBody>
      </p:sp>
      <p:sp>
        <p:nvSpPr>
          <p:cNvPr id="11268" name="Rectangle 2"/>
          <p:cNvSpPr>
            <a:spLocks noGrp="1" noChangeArrowheads="1"/>
          </p:cNvSpPr>
          <p:nvPr>
            <p:ph type="ctrTitle"/>
          </p:nvPr>
        </p:nvSpPr>
        <p:spPr>
          <a:xfrm>
            <a:off x="1" y="2636913"/>
            <a:ext cx="9100410" cy="1152128"/>
          </a:xfrm>
        </p:spPr>
        <p:txBody>
          <a:bodyPr/>
          <a:lstStyle/>
          <a:p>
            <a:pPr algn="ctr">
              <a:lnSpc>
                <a:spcPct val="150000"/>
              </a:lnSpc>
            </a:pPr>
            <a:r>
              <a:rPr lang="en-US" altLang="zh-TW" sz="2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Robust </a:t>
            </a:r>
            <a:r>
              <a:rPr lang="en-US" altLang="zh-TW" sz="2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Object Detection </a:t>
            </a:r>
            <a:r>
              <a:rPr lang="en-US" altLang="zh-TW" sz="2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in </a:t>
            </a:r>
            <a:br>
              <a:rPr lang="en-US" altLang="zh-TW" sz="2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US" altLang="zh-TW" sz="2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Different Environmental </a:t>
            </a:r>
            <a:r>
              <a:rPr lang="en-US" altLang="zh-TW" sz="2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Conditions</a:t>
            </a:r>
            <a:endParaRPr lang="en-US" altLang="zh-TW" sz="2800" spc="500" dirty="0">
              <a:effectLst>
                <a:outerShdw blurRad="38100" dist="38100" dir="2700000" algn="tl">
                  <a:srgbClr val="000000">
                    <a:alpha val="43137"/>
                  </a:srgbClr>
                </a:outerShdw>
              </a:effectLst>
              <a:latin typeface="Arial" panose="020B0604020202020204" pitchFamily="34" charset="0"/>
              <a:ea typeface="標楷體" pitchFamily="65" charset="-120"/>
              <a:cs typeface="Arial" panose="020B0604020202020204" pitchFamily="34" charset="0"/>
            </a:endParaRPr>
          </a:p>
        </p:txBody>
      </p:sp>
      <p:sp>
        <p:nvSpPr>
          <p:cNvPr id="8" name="矩形 5"/>
          <p:cNvSpPr/>
          <p:nvPr/>
        </p:nvSpPr>
        <p:spPr>
          <a:xfrm>
            <a:off x="3347867" y="4293097"/>
            <a:ext cx="3304273" cy="861774"/>
          </a:xfrm>
          <a:prstGeom prst="rect">
            <a:avLst/>
          </a:prstGeom>
        </p:spPr>
        <p:txBody>
          <a:bodyPr wrap="square">
            <a:spAutoFit/>
          </a:bodyPr>
          <a:lstStyle/>
          <a:p>
            <a:pPr>
              <a:spcBef>
                <a:spcPts val="1200"/>
              </a:spcBef>
              <a:defRPr/>
            </a:pPr>
            <a:r>
              <a:rPr lang="en-US" altLang="zh-TW" sz="2000" b="1" dirty="0">
                <a:latin typeface="Arial Narrow" panose="020B0606020202030204" pitchFamily="34" charset="0"/>
                <a:ea typeface="標楷體" pitchFamily="65" charset="-120"/>
                <a:cs typeface="Times New Roman" pitchFamily="18" charset="0"/>
              </a:rPr>
              <a:t>Student : Le </a:t>
            </a:r>
            <a:r>
              <a:rPr lang="en-US" altLang="zh-TW" sz="2000" b="1" dirty="0" err="1">
                <a:latin typeface="Arial Narrow" panose="020B0606020202030204" pitchFamily="34" charset="0"/>
                <a:ea typeface="標楷體" pitchFamily="65" charset="-120"/>
                <a:cs typeface="Times New Roman" pitchFamily="18" charset="0"/>
              </a:rPr>
              <a:t>Trung</a:t>
            </a:r>
            <a:r>
              <a:rPr lang="en-US" altLang="zh-TW" sz="2000" b="1" dirty="0">
                <a:latin typeface="Arial Narrow" panose="020B0606020202030204" pitchFamily="34" charset="0"/>
                <a:ea typeface="標楷體" pitchFamily="65" charset="-120"/>
                <a:cs typeface="Times New Roman" pitchFamily="18" charset="0"/>
              </a:rPr>
              <a:t> Hieu</a:t>
            </a:r>
          </a:p>
          <a:p>
            <a:pPr>
              <a:spcBef>
                <a:spcPts val="1200"/>
              </a:spcBef>
              <a:defRPr/>
            </a:pPr>
            <a:r>
              <a:rPr lang="en-US" altLang="zh-TW" sz="2000" b="1" dirty="0">
                <a:latin typeface="Arial Narrow" panose="020B0606020202030204" pitchFamily="34" charset="0"/>
                <a:ea typeface="標楷體" pitchFamily="65" charset="-120"/>
                <a:cs typeface="Times New Roman" pitchFamily="18" charset="0"/>
              </a:rPr>
              <a:t>Advisor: Prof. Shih-Chia Huang</a:t>
            </a:r>
            <a:endParaRPr lang="en-US" altLang="zh-TW" sz="2000" b="1" dirty="0">
              <a:latin typeface="Arial Narrow" panose="020B0606020202030204" pitchFamily="34" charset="0"/>
              <a:ea typeface="標楷體" pitchFamily="65" charset="-120"/>
              <a:cs typeface="Times New Roman" pitchFamily="18" charset="0"/>
            </a:endParaRPr>
          </a:p>
        </p:txBody>
      </p:sp>
      <p:sp>
        <p:nvSpPr>
          <p:cNvPr id="9" name="Rectangle 2"/>
          <p:cNvSpPr txBox="1">
            <a:spLocks noChangeArrowheads="1"/>
          </p:cNvSpPr>
          <p:nvPr/>
        </p:nvSpPr>
        <p:spPr bwMode="auto">
          <a:xfrm>
            <a:off x="20949" y="1495241"/>
            <a:ext cx="9100410" cy="78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rtl="0" eaLnBrk="1" fontAlgn="base" hangingPunct="1">
              <a:spcBef>
                <a:spcPct val="0"/>
              </a:spcBef>
              <a:spcAft>
                <a:spcPct val="0"/>
              </a:spcAft>
              <a:defRPr kumimoji="1" sz="4400" b="1">
                <a:solidFill>
                  <a:schemeClr val="tx1"/>
                </a:solidFill>
                <a:latin typeface="微軟正黑體" pitchFamily="34" charset="-120"/>
                <a:ea typeface="微軟正黑體" pitchFamily="34" charset="-120"/>
                <a:cs typeface="+mj-cs"/>
              </a:defRPr>
            </a:lvl1pPr>
            <a:lvl2pPr algn="l" rtl="0" eaLnBrk="1" fontAlgn="base" hangingPunct="1">
              <a:spcBef>
                <a:spcPct val="0"/>
              </a:spcBef>
              <a:spcAft>
                <a:spcPct val="0"/>
              </a:spcAft>
              <a:defRPr kumimoji="1" sz="2400" b="1">
                <a:solidFill>
                  <a:schemeClr val="tx1"/>
                </a:solidFill>
                <a:latin typeface="Comic Sans MS" pitchFamily="66" charset="0"/>
                <a:ea typeface="新細明體" charset="-120"/>
              </a:defRPr>
            </a:lvl2pPr>
            <a:lvl3pPr algn="l" rtl="0" eaLnBrk="1" fontAlgn="base" hangingPunct="1">
              <a:spcBef>
                <a:spcPct val="0"/>
              </a:spcBef>
              <a:spcAft>
                <a:spcPct val="0"/>
              </a:spcAft>
              <a:defRPr kumimoji="1" sz="2400" b="1">
                <a:solidFill>
                  <a:schemeClr val="tx1"/>
                </a:solidFill>
                <a:latin typeface="Comic Sans MS" pitchFamily="66" charset="0"/>
                <a:ea typeface="新細明體" charset="-120"/>
              </a:defRPr>
            </a:lvl3pPr>
            <a:lvl4pPr algn="l" rtl="0" eaLnBrk="1" fontAlgn="base" hangingPunct="1">
              <a:spcBef>
                <a:spcPct val="0"/>
              </a:spcBef>
              <a:spcAft>
                <a:spcPct val="0"/>
              </a:spcAft>
              <a:defRPr kumimoji="1" sz="2400" b="1">
                <a:solidFill>
                  <a:schemeClr val="tx1"/>
                </a:solidFill>
                <a:latin typeface="Comic Sans MS" pitchFamily="66" charset="0"/>
                <a:ea typeface="新細明體" charset="-120"/>
              </a:defRPr>
            </a:lvl4pPr>
            <a:lvl5pPr algn="l" rtl="0" eaLnBrk="1" fontAlgn="base" hangingPunct="1">
              <a:spcBef>
                <a:spcPct val="0"/>
              </a:spcBef>
              <a:spcAft>
                <a:spcPct val="0"/>
              </a:spcAft>
              <a:defRPr kumimoji="1" sz="2400" b="1">
                <a:solidFill>
                  <a:schemeClr val="tx1"/>
                </a:solidFill>
                <a:latin typeface="Comic Sans MS" pitchFamily="66" charset="0"/>
                <a:ea typeface="新細明體" charset="-120"/>
              </a:defRPr>
            </a:lvl5pPr>
            <a:lvl6pPr marL="457200" algn="l" rtl="0" eaLnBrk="1" fontAlgn="base" hangingPunct="1">
              <a:spcBef>
                <a:spcPct val="0"/>
              </a:spcBef>
              <a:spcAft>
                <a:spcPct val="0"/>
              </a:spcAft>
              <a:defRPr kumimoji="1" sz="2400" b="1">
                <a:solidFill>
                  <a:schemeClr val="tx1"/>
                </a:solidFill>
                <a:latin typeface="Comic Sans MS" pitchFamily="66" charset="0"/>
                <a:ea typeface="新細明體" charset="-120"/>
              </a:defRPr>
            </a:lvl6pPr>
            <a:lvl7pPr marL="914400" algn="l" rtl="0" eaLnBrk="1" fontAlgn="base" hangingPunct="1">
              <a:spcBef>
                <a:spcPct val="0"/>
              </a:spcBef>
              <a:spcAft>
                <a:spcPct val="0"/>
              </a:spcAft>
              <a:defRPr kumimoji="1" sz="2400" b="1">
                <a:solidFill>
                  <a:schemeClr val="tx1"/>
                </a:solidFill>
                <a:latin typeface="Comic Sans MS" pitchFamily="66" charset="0"/>
                <a:ea typeface="新細明體" charset="-120"/>
              </a:defRPr>
            </a:lvl7pPr>
            <a:lvl8pPr marL="1371600" algn="l" rtl="0" eaLnBrk="1" fontAlgn="base" hangingPunct="1">
              <a:spcBef>
                <a:spcPct val="0"/>
              </a:spcBef>
              <a:spcAft>
                <a:spcPct val="0"/>
              </a:spcAft>
              <a:defRPr kumimoji="1" sz="2400" b="1">
                <a:solidFill>
                  <a:schemeClr val="tx1"/>
                </a:solidFill>
                <a:latin typeface="Comic Sans MS" pitchFamily="66" charset="0"/>
                <a:ea typeface="新細明體" charset="-120"/>
              </a:defRPr>
            </a:lvl8pPr>
            <a:lvl9pPr marL="1828800" algn="l" rtl="0" eaLnBrk="1" fontAlgn="base" hangingPunct="1">
              <a:spcBef>
                <a:spcPct val="0"/>
              </a:spcBef>
              <a:spcAft>
                <a:spcPct val="0"/>
              </a:spcAft>
              <a:defRPr kumimoji="1" sz="2400" b="1">
                <a:solidFill>
                  <a:schemeClr val="tx1"/>
                </a:solidFill>
                <a:latin typeface="Comic Sans MS" pitchFamily="66" charset="0"/>
                <a:ea typeface="新細明體" charset="-120"/>
              </a:defRPr>
            </a:lvl9pPr>
          </a:lstStyle>
          <a:p>
            <a:pPr algn="ctr">
              <a:lnSpc>
                <a:spcPct val="150000"/>
              </a:lnSpc>
            </a:pPr>
            <a:r>
              <a:rPr lang="en-US" altLang="zh-TW" sz="2400" kern="0" spc="500" dirty="0">
                <a:effectLst>
                  <a:outerShdw blurRad="38100" dist="38100" dir="2700000" algn="tl">
                    <a:srgbClr val="000000">
                      <a:alpha val="43137"/>
                    </a:srgbClr>
                  </a:outerShdw>
                </a:effectLst>
                <a:latin typeface="Book Antiqua" panose="02040602050305030304" pitchFamily="18" charset="0"/>
                <a:ea typeface="標楷體" pitchFamily="65" charset="-120"/>
                <a:cs typeface="Arial" panose="020B0604020202020204" pitchFamily="34" charset="0"/>
              </a:rPr>
              <a:t>Doctoral </a:t>
            </a:r>
            <a:r>
              <a:rPr lang="en-US" altLang="zh-TW" sz="2400" kern="0" spc="500" dirty="0">
                <a:effectLst>
                  <a:outerShdw blurRad="38100" dist="38100" dir="2700000" algn="tl">
                    <a:srgbClr val="000000">
                      <a:alpha val="43137"/>
                    </a:srgbClr>
                  </a:outerShdw>
                </a:effectLst>
                <a:latin typeface="Book Antiqua" panose="02040602050305030304" pitchFamily="18" charset="0"/>
                <a:ea typeface="標楷體" pitchFamily="65" charset="-120"/>
                <a:cs typeface="Arial" panose="020B0604020202020204" pitchFamily="34" charset="0"/>
              </a:rPr>
              <a:t>Dissertation</a:t>
            </a:r>
          </a:p>
        </p:txBody>
      </p:sp>
      <p:sp>
        <p:nvSpPr>
          <p:cNvPr id="10" name="矩形 5"/>
          <p:cNvSpPr/>
          <p:nvPr/>
        </p:nvSpPr>
        <p:spPr>
          <a:xfrm>
            <a:off x="6444209" y="6021289"/>
            <a:ext cx="2232248" cy="400110"/>
          </a:xfrm>
          <a:prstGeom prst="rect">
            <a:avLst/>
          </a:prstGeom>
        </p:spPr>
        <p:txBody>
          <a:bodyPr wrap="square">
            <a:spAutoFit/>
          </a:bodyPr>
          <a:lstStyle/>
          <a:p>
            <a:pPr>
              <a:spcBef>
                <a:spcPts val="1200"/>
              </a:spcBef>
              <a:defRPr/>
            </a:pPr>
            <a:r>
              <a:rPr lang="en-US" altLang="zh-TW" sz="2000" b="1" dirty="0">
                <a:latin typeface="Arial Narrow" panose="020B0606020202030204" pitchFamily="34" charset="0"/>
                <a:ea typeface="標楷體" pitchFamily="65" charset="-120"/>
                <a:cs typeface="Times New Roman" pitchFamily="18" charset="0"/>
              </a:rPr>
              <a:t>Date: May 12</a:t>
            </a:r>
            <a:r>
              <a:rPr lang="en-US" altLang="zh-TW" sz="2000" b="1" baseline="30000" dirty="0">
                <a:latin typeface="Arial Narrow" panose="020B0606020202030204" pitchFamily="34" charset="0"/>
                <a:ea typeface="標楷體" pitchFamily="65" charset="-120"/>
                <a:cs typeface="Times New Roman" pitchFamily="18" charset="0"/>
              </a:rPr>
              <a:t>th</a:t>
            </a:r>
            <a:r>
              <a:rPr lang="en-US" altLang="zh-TW" sz="2000" b="1" dirty="0">
                <a:latin typeface="Arial Narrow" panose="020B0606020202030204" pitchFamily="34" charset="0"/>
                <a:ea typeface="標楷體" pitchFamily="65" charset="-120"/>
                <a:cs typeface="Times New Roman" pitchFamily="18" charset="0"/>
              </a:rPr>
              <a:t>, 2020</a:t>
            </a:r>
            <a:endParaRPr lang="en-US" altLang="zh-TW" sz="2000" b="1" dirty="0">
              <a:latin typeface="Arial Narrow" panose="020B0606020202030204" pitchFamily="34" charset="0"/>
              <a:ea typeface="標楷體" pitchFamily="65" charset="-120"/>
              <a:cs typeface="Times New Roman" pitchFamily="18" charset="0"/>
            </a:endParaRPr>
          </a:p>
        </p:txBody>
      </p:sp>
    </p:spTree>
    <p:extLst>
      <p:ext uri="{BB962C8B-B14F-4D97-AF65-F5344CB8AC3E}">
        <p14:creationId xmlns:p14="http://schemas.microsoft.com/office/powerpoint/2010/main" val="31022502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內容版面配置區 2">
            <a:extLst>
              <a:ext uri="{FF2B5EF4-FFF2-40B4-BE49-F238E27FC236}">
                <a16:creationId xmlns:a16="http://schemas.microsoft.com/office/drawing/2014/main" id="{0005FF35-F593-4695-A342-3E481CECD8E1}"/>
              </a:ext>
            </a:extLst>
          </p:cNvPr>
          <p:cNvSpPr txBox="1">
            <a:spLocks/>
          </p:cNvSpPr>
          <p:nvPr/>
        </p:nvSpPr>
        <p:spPr bwMode="auto">
          <a:xfrm>
            <a:off x="1763688" y="3212976"/>
            <a:ext cx="1512168" cy="36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fontAlgn="ctr">
              <a:lnSpc>
                <a:spcPct val="150000"/>
              </a:lnSpc>
              <a:buNone/>
            </a:pPr>
            <a:r>
              <a:rPr lang="en-US" altLang="zh-CN" sz="1800" kern="0" dirty="0">
                <a:latin typeface="Arial" panose="020B0604020202020204" pitchFamily="34" charset="0"/>
                <a:cs typeface="Arial" panose="020B0604020202020204" pitchFamily="34" charset="0"/>
              </a:rPr>
              <a:t>Hazy images</a:t>
            </a:r>
          </a:p>
        </p:txBody>
      </p:sp>
      <p:sp>
        <p:nvSpPr>
          <p:cNvPr id="2" name="標題 1"/>
          <p:cNvSpPr>
            <a:spLocks noGrp="1"/>
          </p:cNvSpPr>
          <p:nvPr>
            <p:ph type="title"/>
          </p:nvPr>
        </p:nvSpPr>
        <p:spPr>
          <a:xfrm>
            <a:off x="1" y="3"/>
            <a:ext cx="9144000" cy="720725"/>
          </a:xfrm>
        </p:spPr>
        <p:txBody>
          <a:bodyPr/>
          <a:lstStyle/>
          <a:p>
            <a:pPr algn="ctr"/>
            <a:r>
              <a:rPr lang="en-US" altLang="zh-TW" sz="3200" dirty="0">
                <a:latin typeface="Arial" panose="020B0604020202020204" pitchFamily="34" charset="0"/>
                <a:cs typeface="Arial" panose="020B0604020202020204" pitchFamily="34" charset="0"/>
              </a:rPr>
              <a:t>II. Previous Work</a:t>
            </a:r>
            <a:endParaRPr lang="zh-TW" altLang="en-US" sz="32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79388" y="908054"/>
            <a:ext cx="8856662" cy="5761309"/>
          </a:xfrm>
        </p:spPr>
        <p:txBody>
          <a:bodyPr/>
          <a:lstStyle/>
          <a:p>
            <a:pPr marL="0" indent="0">
              <a:buNone/>
            </a:pPr>
            <a:r>
              <a:rPr lang="en-US" b="1" dirty="0" smtClean="0">
                <a:latin typeface="Arial" panose="020B0604020202020204" pitchFamily="34" charset="0"/>
                <a:cs typeface="Arial" panose="020B0604020202020204" pitchFamily="34" charset="0"/>
              </a:rPr>
              <a:t> </a:t>
            </a:r>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9" name="內容版面配置區 2">
            <a:extLst>
              <a:ext uri="{FF2B5EF4-FFF2-40B4-BE49-F238E27FC236}">
                <a16:creationId xmlns:a16="http://schemas.microsoft.com/office/drawing/2014/main" id="{0005FF35-F593-4695-A342-3E481CECD8E1}"/>
              </a:ext>
            </a:extLst>
          </p:cNvPr>
          <p:cNvSpPr txBox="1">
            <a:spLocks/>
          </p:cNvSpPr>
          <p:nvPr/>
        </p:nvSpPr>
        <p:spPr bwMode="auto">
          <a:xfrm>
            <a:off x="179513" y="909364"/>
            <a:ext cx="8784976" cy="1295500"/>
          </a:xfrm>
          <a:prstGeom prst="rect">
            <a:avLst/>
          </a:prstGeom>
          <a:noFill/>
          <a:ln>
            <a:noFill/>
          </a:ln>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fontAlgn="ctr">
              <a:lnSpc>
                <a:spcPct val="150000"/>
              </a:lnSpc>
            </a:pPr>
            <a:endParaRPr lang="en-US" altLang="zh-CN" kern="0" dirty="0">
              <a:latin typeface="Arial" panose="020B0604020202020204" pitchFamily="34" charset="0"/>
              <a:cs typeface="Arial" panose="020B0604020202020204" pitchFamily="34" charset="0"/>
            </a:endParaRPr>
          </a:p>
        </p:txBody>
      </p:sp>
      <p:sp>
        <p:nvSpPr>
          <p:cNvPr id="23" name="內容版面配置區 2">
            <a:extLst>
              <a:ext uri="{FF2B5EF4-FFF2-40B4-BE49-F238E27FC236}">
                <a16:creationId xmlns:a16="http://schemas.microsoft.com/office/drawing/2014/main" id="{0005FF35-F593-4695-A342-3E481CECD8E1}"/>
              </a:ext>
            </a:extLst>
          </p:cNvPr>
          <p:cNvSpPr txBox="1">
            <a:spLocks/>
          </p:cNvSpPr>
          <p:nvPr/>
        </p:nvSpPr>
        <p:spPr bwMode="auto">
          <a:xfrm>
            <a:off x="5179661" y="3185281"/>
            <a:ext cx="3577175" cy="389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fontAlgn="ctr">
              <a:lnSpc>
                <a:spcPct val="150000"/>
              </a:lnSpc>
              <a:buNone/>
            </a:pPr>
            <a:r>
              <a:rPr lang="en-US" altLang="zh-CN" sz="1800" kern="0" dirty="0">
                <a:latin typeface="Arial" panose="020B0604020202020204" pitchFamily="34" charset="0"/>
                <a:cs typeface="Arial" panose="020B0604020202020204" pitchFamily="34" charset="0"/>
              </a:rPr>
              <a:t>CAP [5] (IEEE Transactions’15)</a:t>
            </a:r>
          </a:p>
        </p:txBody>
      </p:sp>
      <p:sp>
        <p:nvSpPr>
          <p:cNvPr id="24" name="內容版面配置區 2">
            <a:extLst>
              <a:ext uri="{FF2B5EF4-FFF2-40B4-BE49-F238E27FC236}">
                <a16:creationId xmlns:a16="http://schemas.microsoft.com/office/drawing/2014/main" id="{0005FF35-F593-4695-A342-3E481CECD8E1}"/>
              </a:ext>
            </a:extLst>
          </p:cNvPr>
          <p:cNvSpPr txBox="1">
            <a:spLocks/>
          </p:cNvSpPr>
          <p:nvPr/>
        </p:nvSpPr>
        <p:spPr bwMode="auto">
          <a:xfrm>
            <a:off x="1350325" y="5984284"/>
            <a:ext cx="2861637" cy="47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fontAlgn="ctr">
              <a:lnSpc>
                <a:spcPct val="150000"/>
              </a:lnSpc>
              <a:buNone/>
            </a:pPr>
            <a:r>
              <a:rPr lang="en-US" altLang="zh-CN" sz="1800" kern="0" dirty="0">
                <a:latin typeface="Arial" panose="020B0604020202020204" pitchFamily="34" charset="0"/>
                <a:cs typeface="Arial" panose="020B0604020202020204" pitchFamily="34" charset="0"/>
              </a:rPr>
              <a:t>AOD-NET [6] (ICCV’17)</a:t>
            </a:r>
          </a:p>
        </p:txBody>
      </p:sp>
      <p:sp>
        <p:nvSpPr>
          <p:cNvPr id="25" name="內容版面配置區 2">
            <a:extLst>
              <a:ext uri="{FF2B5EF4-FFF2-40B4-BE49-F238E27FC236}">
                <a16:creationId xmlns:a16="http://schemas.microsoft.com/office/drawing/2014/main" id="{0005FF35-F593-4695-A342-3E481CECD8E1}"/>
              </a:ext>
            </a:extLst>
          </p:cNvPr>
          <p:cNvSpPr txBox="1">
            <a:spLocks/>
          </p:cNvSpPr>
          <p:nvPr/>
        </p:nvSpPr>
        <p:spPr bwMode="auto">
          <a:xfrm>
            <a:off x="5796137" y="5979014"/>
            <a:ext cx="2410782" cy="47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fontAlgn="ctr">
              <a:lnSpc>
                <a:spcPct val="150000"/>
              </a:lnSpc>
              <a:buNone/>
            </a:pPr>
            <a:r>
              <a:rPr lang="en-US" altLang="zh-CN" sz="1800" kern="0" dirty="0">
                <a:latin typeface="Arial" panose="020B0604020202020204" pitchFamily="34" charset="0"/>
                <a:cs typeface="Arial" panose="020B0604020202020204" pitchFamily="34" charset="0"/>
              </a:rPr>
              <a:t>DCPDN [7] (CVPR’18)</a:t>
            </a:r>
          </a:p>
        </p:txBody>
      </p:sp>
      <p:pic>
        <p:nvPicPr>
          <p:cNvPr id="4" name="Picture 3"/>
          <p:cNvPicPr>
            <a:picLocks noChangeAspect="1"/>
          </p:cNvPicPr>
          <p:nvPr/>
        </p:nvPicPr>
        <p:blipFill>
          <a:blip r:embed="rId3"/>
          <a:stretch>
            <a:fillRect/>
          </a:stretch>
        </p:blipFill>
        <p:spPr>
          <a:xfrm>
            <a:off x="395537" y="1096609"/>
            <a:ext cx="4128498" cy="2060988"/>
          </a:xfrm>
          <a:prstGeom prst="rect">
            <a:avLst/>
          </a:prstGeom>
        </p:spPr>
      </p:pic>
      <p:pic>
        <p:nvPicPr>
          <p:cNvPr id="10" name="Picture 9"/>
          <p:cNvPicPr>
            <a:picLocks noChangeAspect="1"/>
          </p:cNvPicPr>
          <p:nvPr/>
        </p:nvPicPr>
        <p:blipFill>
          <a:blip r:embed="rId4"/>
          <a:stretch>
            <a:fillRect/>
          </a:stretch>
        </p:blipFill>
        <p:spPr>
          <a:xfrm>
            <a:off x="4701062" y="1096609"/>
            <a:ext cx="4102534" cy="2060988"/>
          </a:xfrm>
          <a:prstGeom prst="rect">
            <a:avLst/>
          </a:prstGeom>
        </p:spPr>
      </p:pic>
      <p:pic>
        <p:nvPicPr>
          <p:cNvPr id="11" name="Picture 10"/>
          <p:cNvPicPr>
            <a:picLocks noChangeAspect="1"/>
          </p:cNvPicPr>
          <p:nvPr/>
        </p:nvPicPr>
        <p:blipFill>
          <a:blip r:embed="rId5"/>
          <a:stretch>
            <a:fillRect/>
          </a:stretch>
        </p:blipFill>
        <p:spPr>
          <a:xfrm>
            <a:off x="395537" y="3905832"/>
            <a:ext cx="4128498" cy="2060998"/>
          </a:xfrm>
          <a:prstGeom prst="rect">
            <a:avLst/>
          </a:prstGeom>
        </p:spPr>
      </p:pic>
      <p:pic>
        <p:nvPicPr>
          <p:cNvPr id="13" name="Picture 12"/>
          <p:cNvPicPr>
            <a:picLocks noChangeAspect="1"/>
          </p:cNvPicPr>
          <p:nvPr/>
        </p:nvPicPr>
        <p:blipFill>
          <a:blip r:embed="rId6"/>
          <a:stretch>
            <a:fillRect/>
          </a:stretch>
        </p:blipFill>
        <p:spPr>
          <a:xfrm>
            <a:off x="4701062" y="3905832"/>
            <a:ext cx="4047402" cy="2060998"/>
          </a:xfrm>
          <a:prstGeom prst="rect">
            <a:avLst/>
          </a:prstGeom>
        </p:spPr>
      </p:pic>
    </p:spTree>
    <p:extLst>
      <p:ext uri="{BB962C8B-B14F-4D97-AF65-F5344CB8AC3E}">
        <p14:creationId xmlns:p14="http://schemas.microsoft.com/office/powerpoint/2010/main" val="30698881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 y="3"/>
            <a:ext cx="9144000" cy="720725"/>
          </a:xfrm>
        </p:spPr>
        <p:txBody>
          <a:bodyPr/>
          <a:lstStyle/>
          <a:p>
            <a:pPr algn="ctr"/>
            <a:r>
              <a:rPr lang="en-US" altLang="zh-TW" sz="3200" dirty="0">
                <a:latin typeface="Arial" panose="020B0604020202020204" pitchFamily="34" charset="0"/>
                <a:cs typeface="Arial" panose="020B0604020202020204" pitchFamily="34" charset="0"/>
              </a:rPr>
              <a:t>II. Previous Work</a:t>
            </a:r>
            <a:endParaRPr lang="zh-TW" altLang="en-US" sz="32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79388" y="908054"/>
            <a:ext cx="8856662" cy="5761309"/>
          </a:xfrm>
        </p:spPr>
        <p:txBody>
          <a:bodyPr/>
          <a:lstStyle/>
          <a:p>
            <a:pPr marL="0" indent="0">
              <a:buNone/>
            </a:pPr>
            <a:r>
              <a:rPr lang="en-US" b="1" dirty="0" smtClean="0">
                <a:latin typeface="Arial" panose="020B0604020202020204" pitchFamily="34" charset="0"/>
                <a:cs typeface="Arial" panose="020B0604020202020204" pitchFamily="34" charset="0"/>
              </a:rPr>
              <a:t> </a:t>
            </a:r>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9" name="內容版面配置區 2">
            <a:extLst>
              <a:ext uri="{FF2B5EF4-FFF2-40B4-BE49-F238E27FC236}">
                <a16:creationId xmlns:a16="http://schemas.microsoft.com/office/drawing/2014/main" id="{0005FF35-F593-4695-A342-3E481CECD8E1}"/>
              </a:ext>
            </a:extLst>
          </p:cNvPr>
          <p:cNvSpPr txBox="1">
            <a:spLocks/>
          </p:cNvSpPr>
          <p:nvPr/>
        </p:nvSpPr>
        <p:spPr bwMode="auto">
          <a:xfrm>
            <a:off x="179513" y="909364"/>
            <a:ext cx="8784976" cy="1295500"/>
          </a:xfrm>
          <a:prstGeom prst="rect">
            <a:avLst/>
          </a:prstGeom>
          <a:noFill/>
          <a:ln>
            <a:noFill/>
          </a:ln>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fontAlgn="ctr">
              <a:lnSpc>
                <a:spcPct val="150000"/>
              </a:lnSpc>
            </a:pPr>
            <a:endParaRPr lang="en-US" altLang="zh-CN" kern="0" dirty="0">
              <a:latin typeface="Arial" panose="020B0604020202020204" pitchFamily="34" charset="0"/>
              <a:cs typeface="Arial" panose="020B0604020202020204" pitchFamily="34" charset="0"/>
            </a:endParaRPr>
          </a:p>
        </p:txBody>
      </p:sp>
      <p:sp>
        <p:nvSpPr>
          <p:cNvPr id="14" name="內容版面配置區 2">
            <a:extLst>
              <a:ext uri="{FF2B5EF4-FFF2-40B4-BE49-F238E27FC236}">
                <a16:creationId xmlns:a16="http://schemas.microsoft.com/office/drawing/2014/main" id="{0005FF35-F593-4695-A342-3E481CECD8E1}"/>
              </a:ext>
            </a:extLst>
          </p:cNvPr>
          <p:cNvSpPr txBox="1">
            <a:spLocks/>
          </p:cNvSpPr>
          <p:nvPr/>
        </p:nvSpPr>
        <p:spPr bwMode="auto">
          <a:xfrm>
            <a:off x="179389" y="3299894"/>
            <a:ext cx="8784976" cy="344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fontAlgn="ctr">
              <a:lnSpc>
                <a:spcPct val="150000"/>
              </a:lnSpc>
            </a:pPr>
            <a:r>
              <a:rPr lang="en-US" altLang="zh-CN" sz="2400" kern="0" dirty="0">
                <a:latin typeface="Arial" panose="020B0604020202020204" pitchFamily="34" charset="0"/>
                <a:cs typeface="Arial" panose="020B0604020202020204" pitchFamily="34" charset="0"/>
              </a:rPr>
              <a:t>Limitation :</a:t>
            </a:r>
            <a:endParaRPr lang="en-US" altLang="zh-CN" sz="2400" kern="0" dirty="0">
              <a:latin typeface="Arial" panose="020B0604020202020204" pitchFamily="34" charset="0"/>
              <a:cs typeface="Arial" panose="020B0604020202020204" pitchFamily="34" charset="0"/>
            </a:endParaRPr>
          </a:p>
          <a:p>
            <a:pPr lvl="1" fontAlgn="ctr">
              <a:lnSpc>
                <a:spcPct val="150000"/>
              </a:lnSpc>
            </a:pPr>
            <a:r>
              <a:rPr lang="en-US" altLang="zh-CN" sz="2200" kern="0" dirty="0">
                <a:latin typeface="Arial" panose="020B0604020202020204" pitchFamily="34" charset="0"/>
                <a:cs typeface="Arial" panose="020B0604020202020204" pitchFamily="34" charset="0"/>
              </a:rPr>
              <a:t>Using better models </a:t>
            </a:r>
            <a:r>
              <a:rPr lang="en-US" altLang="zh-CN" sz="2200" kern="0" dirty="0">
                <a:latin typeface="Arial" panose="020B0604020202020204" pitchFamily="34" charset="0"/>
                <a:cs typeface="Arial" panose="020B0604020202020204" pitchFamily="34" charset="0"/>
              </a:rPr>
              <a:t>in terms of restoration </a:t>
            </a:r>
            <a:r>
              <a:rPr lang="en-US" altLang="zh-CN" sz="2200" kern="0" dirty="0">
                <a:latin typeface="Arial" panose="020B0604020202020204" pitchFamily="34" charset="0"/>
                <a:cs typeface="Arial" panose="020B0604020202020204" pitchFamily="34" charset="0"/>
              </a:rPr>
              <a:t>performance:</a:t>
            </a:r>
          </a:p>
          <a:p>
            <a:pPr lvl="2" fontAlgn="ctr">
              <a:lnSpc>
                <a:spcPct val="150000"/>
              </a:lnSpc>
            </a:pPr>
            <a:r>
              <a:rPr lang="en-US" altLang="zh-CN" sz="1800" kern="0" dirty="0">
                <a:latin typeface="Arial" panose="020B0604020202020204" pitchFamily="34" charset="0"/>
                <a:cs typeface="Arial" panose="020B0604020202020204" pitchFamily="34" charset="0"/>
              </a:rPr>
              <a:t> Does </a:t>
            </a:r>
            <a:r>
              <a:rPr lang="en-US" altLang="zh-CN" sz="1800" kern="0" dirty="0">
                <a:latin typeface="Arial" panose="020B0604020202020204" pitchFamily="34" charset="0"/>
                <a:cs typeface="Arial" panose="020B0604020202020204" pitchFamily="34" charset="0"/>
              </a:rPr>
              <a:t>not always guarantee </a:t>
            </a:r>
            <a:r>
              <a:rPr lang="en-US" altLang="zh-CN" sz="1800" kern="0" dirty="0">
                <a:latin typeface="Arial" panose="020B0604020202020204" pitchFamily="34" charset="0"/>
                <a:cs typeface="Arial" panose="020B0604020202020204" pitchFamily="34" charset="0"/>
              </a:rPr>
              <a:t>improved detection performance [8]</a:t>
            </a:r>
          </a:p>
          <a:p>
            <a:pPr lvl="2" fontAlgn="ctr">
              <a:lnSpc>
                <a:spcPct val="150000"/>
              </a:lnSpc>
            </a:pPr>
            <a:r>
              <a:rPr lang="en-US" altLang="zh-CN" sz="1800" kern="0" dirty="0">
                <a:latin typeface="Arial" panose="020B0604020202020204" pitchFamily="34" charset="0"/>
                <a:cs typeface="Arial" panose="020B0604020202020204" pitchFamily="34" charset="0"/>
              </a:rPr>
              <a:t> Deteriorate </a:t>
            </a:r>
            <a:r>
              <a:rPr lang="en-US" altLang="zh-CN" sz="1800" kern="0" dirty="0">
                <a:latin typeface="Arial" panose="020B0604020202020204" pitchFamily="34" charset="0"/>
                <a:cs typeface="Arial" panose="020B0604020202020204" pitchFamily="34" charset="0"/>
              </a:rPr>
              <a:t>detection performance </a:t>
            </a:r>
            <a:r>
              <a:rPr lang="en-US" altLang="zh-CN" sz="1800" kern="0" dirty="0">
                <a:latin typeface="Arial" panose="020B0604020202020204" pitchFamily="34" charset="0"/>
                <a:cs typeface="Arial" panose="020B0604020202020204" pitchFamily="34" charset="0"/>
              </a:rPr>
              <a:t>[9]</a:t>
            </a:r>
          </a:p>
          <a:p>
            <a:pPr lvl="1" fontAlgn="ctr">
              <a:lnSpc>
                <a:spcPct val="150000"/>
              </a:lnSpc>
            </a:pPr>
            <a:r>
              <a:rPr lang="en-US" altLang="zh-CN" sz="2200" kern="0" dirty="0">
                <a:latin typeface="Arial" panose="020B0604020202020204" pitchFamily="34" charset="0"/>
                <a:cs typeface="Arial" panose="020B0604020202020204" pitchFamily="34" charset="0"/>
              </a:rPr>
              <a:t>Reduce the speed of detection</a:t>
            </a:r>
          </a:p>
        </p:txBody>
      </p:sp>
      <p:sp>
        <p:nvSpPr>
          <p:cNvPr id="45" name="內容版面配置區 2">
            <a:extLst>
              <a:ext uri="{FF2B5EF4-FFF2-40B4-BE49-F238E27FC236}">
                <a16:creationId xmlns:a16="http://schemas.microsoft.com/office/drawing/2014/main" id="{0005FF35-F593-4695-A342-3E481CECD8E1}"/>
              </a:ext>
            </a:extLst>
          </p:cNvPr>
          <p:cNvSpPr txBox="1">
            <a:spLocks/>
          </p:cNvSpPr>
          <p:nvPr/>
        </p:nvSpPr>
        <p:spPr bwMode="auto">
          <a:xfrm>
            <a:off x="179389" y="755845"/>
            <a:ext cx="8784976" cy="598576"/>
          </a:xfrm>
          <a:prstGeom prst="rect">
            <a:avLst/>
          </a:prstGeom>
          <a:noFill/>
          <a:ln>
            <a:noFill/>
          </a:ln>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fontAlgn="ctr">
              <a:lnSpc>
                <a:spcPct val="150000"/>
              </a:lnSpc>
              <a:buNone/>
            </a:pPr>
            <a:r>
              <a:rPr lang="en-US" altLang="zh-CN" sz="2400" b="1" kern="0" dirty="0">
                <a:latin typeface="Arial" panose="020B0604020202020204" pitchFamily="34" charset="0"/>
                <a:cs typeface="Arial" panose="020B0604020202020204" pitchFamily="34" charset="0"/>
              </a:rPr>
              <a:t>2.1. Object detection in inclement weather conditions</a:t>
            </a:r>
          </a:p>
        </p:txBody>
      </p:sp>
      <p:grpSp>
        <p:nvGrpSpPr>
          <p:cNvPr id="46" name="Group 45"/>
          <p:cNvGrpSpPr/>
          <p:nvPr/>
        </p:nvGrpSpPr>
        <p:grpSpPr>
          <a:xfrm>
            <a:off x="971600" y="1704581"/>
            <a:ext cx="7056784" cy="1595315"/>
            <a:chOff x="179512" y="2060848"/>
            <a:chExt cx="8280920" cy="1800200"/>
          </a:xfrm>
        </p:grpSpPr>
        <p:sp>
          <p:nvSpPr>
            <p:cNvPr id="47" name="Rectangle 46"/>
            <p:cNvSpPr/>
            <p:nvPr/>
          </p:nvSpPr>
          <p:spPr bwMode="auto">
            <a:xfrm>
              <a:off x="2195736" y="2060848"/>
              <a:ext cx="5683843" cy="1800200"/>
            </a:xfrm>
            <a:prstGeom prst="rect">
              <a:avLst/>
            </a:prstGeom>
            <a:ln>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kumimoji="1" lang="en-US" b="1" dirty="0">
                <a:latin typeface="Arial" charset="0"/>
                <a:ea typeface="新細明體" charset="-120"/>
              </a:endParaRPr>
            </a:p>
          </p:txBody>
        </p:sp>
        <p:grpSp>
          <p:nvGrpSpPr>
            <p:cNvPr id="48" name="Group 47"/>
            <p:cNvGrpSpPr/>
            <p:nvPr/>
          </p:nvGrpSpPr>
          <p:grpSpPr>
            <a:xfrm>
              <a:off x="179512" y="2307350"/>
              <a:ext cx="7488832" cy="1306994"/>
              <a:chOff x="179387" y="1645978"/>
              <a:chExt cx="7488832" cy="1306994"/>
            </a:xfrm>
          </p:grpSpPr>
          <p:sp>
            <p:nvSpPr>
              <p:cNvPr id="53" name="Rectangle 52"/>
              <p:cNvSpPr/>
              <p:nvPr/>
            </p:nvSpPr>
            <p:spPr bwMode="auto">
              <a:xfrm>
                <a:off x="179387" y="2001234"/>
                <a:ext cx="1512168" cy="710667"/>
              </a:xfrm>
              <a:prstGeom prst="rect">
                <a:avLst/>
              </a:prstGeom>
              <a:ln w="12700">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dirty="0">
                    <a:latin typeface="Arial" charset="0"/>
                    <a:ea typeface="新細明體" charset="-120"/>
                  </a:rPr>
                  <a:t>Degraded Images</a:t>
                </a:r>
              </a:p>
            </p:txBody>
          </p:sp>
          <p:sp>
            <p:nvSpPr>
              <p:cNvPr id="54" name="Rectangle 53"/>
              <p:cNvSpPr/>
              <p:nvPr/>
            </p:nvSpPr>
            <p:spPr bwMode="auto">
              <a:xfrm>
                <a:off x="5654279" y="1686531"/>
                <a:ext cx="2013940" cy="1264487"/>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1" compatLnSpc="1">
                <a:prstTxWarp prst="textNoShape">
                  <a:avLst/>
                </a:prstTxWarp>
              </a:bodyPr>
              <a:lstStyle/>
              <a:p>
                <a:pPr algn="ctr" fontAlgn="base">
                  <a:spcBef>
                    <a:spcPct val="0"/>
                  </a:spcBef>
                  <a:spcAft>
                    <a:spcPct val="0"/>
                  </a:spcAft>
                </a:pPr>
                <a:r>
                  <a:rPr kumimoji="1" lang="en-US" dirty="0">
                    <a:latin typeface="Arial" charset="0"/>
                    <a:ea typeface="新細明體" charset="-120"/>
                  </a:rPr>
                  <a:t>Object</a:t>
                </a:r>
              </a:p>
              <a:p>
                <a:pPr algn="ctr" fontAlgn="base">
                  <a:spcBef>
                    <a:spcPct val="0"/>
                  </a:spcBef>
                  <a:spcAft>
                    <a:spcPct val="0"/>
                  </a:spcAft>
                </a:pPr>
                <a:r>
                  <a:rPr kumimoji="1" lang="en-US" dirty="0">
                    <a:latin typeface="Arial" charset="0"/>
                    <a:ea typeface="新細明體" charset="-120"/>
                  </a:rPr>
                  <a:t> detector</a:t>
                </a:r>
              </a:p>
            </p:txBody>
          </p:sp>
          <p:sp>
            <p:nvSpPr>
              <p:cNvPr id="55" name="Rectangle 54"/>
              <p:cNvSpPr/>
              <p:nvPr/>
            </p:nvSpPr>
            <p:spPr bwMode="auto">
              <a:xfrm>
                <a:off x="4283719" y="1645978"/>
                <a:ext cx="1115937" cy="389765"/>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sz="1300" dirty="0">
                    <a:latin typeface="Arial" charset="0"/>
                    <a:ea typeface="新細明體" charset="-120"/>
                  </a:rPr>
                  <a:t>Restored Images</a:t>
                </a:r>
              </a:p>
            </p:txBody>
          </p:sp>
          <p:sp>
            <p:nvSpPr>
              <p:cNvPr id="56" name="Rectangle 55"/>
              <p:cNvSpPr/>
              <p:nvPr/>
            </p:nvSpPr>
            <p:spPr bwMode="auto">
              <a:xfrm>
                <a:off x="2306094" y="1688485"/>
                <a:ext cx="2013940" cy="1264487"/>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1" compatLnSpc="1">
                <a:prstTxWarp prst="textNoShape">
                  <a:avLst/>
                </a:prstTxWarp>
              </a:bodyPr>
              <a:lstStyle/>
              <a:p>
                <a:pPr algn="ctr" fontAlgn="base">
                  <a:spcBef>
                    <a:spcPct val="0"/>
                  </a:spcBef>
                  <a:spcAft>
                    <a:spcPct val="0"/>
                  </a:spcAft>
                </a:pPr>
                <a:r>
                  <a:rPr kumimoji="1" lang="en-US" dirty="0">
                    <a:latin typeface="Arial" charset="0"/>
                    <a:ea typeface="新細明體" charset="-120"/>
                  </a:rPr>
                  <a:t>Image restoration model</a:t>
                </a:r>
              </a:p>
            </p:txBody>
          </p:sp>
          <p:sp>
            <p:nvSpPr>
              <p:cNvPr id="57" name="Right Arrow 56"/>
              <p:cNvSpPr/>
              <p:nvPr/>
            </p:nvSpPr>
            <p:spPr bwMode="auto">
              <a:xfrm>
                <a:off x="1799754" y="2204864"/>
                <a:ext cx="364455" cy="337840"/>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kumimoji="1" lang="en-US" b="1" dirty="0">
                  <a:latin typeface="Arial" charset="0"/>
                  <a:ea typeface="新細明體" charset="-120"/>
                </a:endParaRPr>
              </a:p>
            </p:txBody>
          </p:sp>
          <p:sp>
            <p:nvSpPr>
              <p:cNvPr id="58" name="Right Arrow 57"/>
              <p:cNvSpPr/>
              <p:nvPr/>
            </p:nvSpPr>
            <p:spPr bwMode="auto">
              <a:xfrm>
                <a:off x="4430517" y="2059943"/>
                <a:ext cx="1041645" cy="563669"/>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kumimoji="1" lang="en-US" b="1" dirty="0">
                  <a:latin typeface="Arial" charset="0"/>
                  <a:ea typeface="新細明體" charset="-120"/>
                </a:endParaRPr>
              </a:p>
            </p:txBody>
          </p:sp>
        </p:grpSp>
        <p:cxnSp>
          <p:nvCxnSpPr>
            <p:cNvPr id="49" name="Straight Arrow Connector 48"/>
            <p:cNvCxnSpPr/>
            <p:nvPr/>
          </p:nvCxnSpPr>
          <p:spPr bwMode="auto">
            <a:xfrm>
              <a:off x="7668344" y="2721315"/>
              <a:ext cx="768987" cy="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50" name="Straight Arrow Connector 49"/>
            <p:cNvCxnSpPr/>
            <p:nvPr/>
          </p:nvCxnSpPr>
          <p:spPr bwMode="auto">
            <a:xfrm>
              <a:off x="7668344" y="3212976"/>
              <a:ext cx="768987" cy="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sp>
          <p:nvSpPr>
            <p:cNvPr id="51" name="Rectangle 50"/>
            <p:cNvSpPr/>
            <p:nvPr/>
          </p:nvSpPr>
          <p:spPr bwMode="auto">
            <a:xfrm>
              <a:off x="7910981" y="2347902"/>
              <a:ext cx="549451" cy="270927"/>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prstTxWarp prst="textNoShape">
                <a:avLst/>
              </a:prstTxWarp>
            </a:bodyPr>
            <a:lstStyle/>
            <a:p>
              <a:pPr algn="ctr" fontAlgn="base">
                <a:spcBef>
                  <a:spcPct val="0"/>
                </a:spcBef>
                <a:spcAft>
                  <a:spcPct val="0"/>
                </a:spcAft>
              </a:pPr>
              <a:r>
                <a:rPr kumimoji="1" lang="en-US" sz="1600" dirty="0" err="1">
                  <a:latin typeface="Arial" charset="0"/>
                  <a:ea typeface="新細明體" charset="-120"/>
                </a:rPr>
                <a:t>Loc</a:t>
              </a:r>
              <a:endParaRPr kumimoji="1" lang="en-US" sz="1600" dirty="0">
                <a:latin typeface="Arial" charset="0"/>
                <a:ea typeface="新細明體" charset="-120"/>
              </a:endParaRPr>
            </a:p>
          </p:txBody>
        </p:sp>
        <p:sp>
          <p:nvSpPr>
            <p:cNvPr id="52" name="Rectangle 51"/>
            <p:cNvSpPr/>
            <p:nvPr/>
          </p:nvSpPr>
          <p:spPr bwMode="auto">
            <a:xfrm>
              <a:off x="7956376" y="2892028"/>
              <a:ext cx="371625" cy="248934"/>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prstTxWarp prst="textNoShape">
                <a:avLst/>
              </a:prstTxWarp>
            </a:bodyPr>
            <a:lstStyle/>
            <a:p>
              <a:pPr algn="ctr" fontAlgn="base">
                <a:spcBef>
                  <a:spcPct val="0"/>
                </a:spcBef>
                <a:spcAft>
                  <a:spcPct val="0"/>
                </a:spcAft>
              </a:pPr>
              <a:r>
                <a:rPr kumimoji="1" lang="en-US" sz="1600" dirty="0" err="1">
                  <a:latin typeface="Arial" charset="0"/>
                  <a:ea typeface="新細明體" charset="-120"/>
                </a:rPr>
                <a:t>Cls</a:t>
              </a:r>
              <a:endParaRPr kumimoji="1" lang="en-US" sz="1600" dirty="0">
                <a:latin typeface="Arial" charset="0"/>
                <a:ea typeface="新細明體" charset="-120"/>
              </a:endParaRPr>
            </a:p>
          </p:txBody>
        </p:sp>
      </p:grpSp>
    </p:spTree>
    <p:extLst>
      <p:ext uri="{BB962C8B-B14F-4D97-AF65-F5344CB8AC3E}">
        <p14:creationId xmlns:p14="http://schemas.microsoft.com/office/powerpoint/2010/main" val="30429331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 y="3"/>
            <a:ext cx="9144000" cy="720725"/>
          </a:xfrm>
        </p:spPr>
        <p:txBody>
          <a:bodyPr/>
          <a:lstStyle/>
          <a:p>
            <a:pPr algn="ctr"/>
            <a:r>
              <a:rPr lang="en-US" altLang="zh-TW" sz="3200" dirty="0">
                <a:latin typeface="Arial" panose="020B0604020202020204" pitchFamily="34" charset="0"/>
                <a:cs typeface="Arial" panose="020B0604020202020204" pitchFamily="34" charset="0"/>
              </a:rPr>
              <a:t>II. Previous Work</a:t>
            </a:r>
            <a:endParaRPr lang="zh-TW" altLang="en-US" sz="32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79388" y="908054"/>
            <a:ext cx="8856662" cy="5761309"/>
          </a:xfrm>
        </p:spPr>
        <p:txBody>
          <a:bodyPr/>
          <a:lstStyle/>
          <a:p>
            <a:pPr marL="0" indent="0">
              <a:buNone/>
            </a:pPr>
            <a:r>
              <a:rPr lang="en-US" b="1" dirty="0" smtClean="0">
                <a:latin typeface="Arial" panose="020B0604020202020204" pitchFamily="34" charset="0"/>
                <a:cs typeface="Arial" panose="020B0604020202020204" pitchFamily="34" charset="0"/>
              </a:rPr>
              <a:t> </a:t>
            </a:r>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9" name="內容版面配置區 2">
            <a:extLst>
              <a:ext uri="{FF2B5EF4-FFF2-40B4-BE49-F238E27FC236}">
                <a16:creationId xmlns:a16="http://schemas.microsoft.com/office/drawing/2014/main" id="{0005FF35-F593-4695-A342-3E481CECD8E1}"/>
              </a:ext>
            </a:extLst>
          </p:cNvPr>
          <p:cNvSpPr txBox="1">
            <a:spLocks/>
          </p:cNvSpPr>
          <p:nvPr/>
        </p:nvSpPr>
        <p:spPr bwMode="auto">
          <a:xfrm>
            <a:off x="179513" y="909364"/>
            <a:ext cx="8784976" cy="1295500"/>
          </a:xfrm>
          <a:prstGeom prst="rect">
            <a:avLst/>
          </a:prstGeom>
          <a:noFill/>
          <a:ln>
            <a:noFill/>
          </a:ln>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fontAlgn="ctr">
              <a:lnSpc>
                <a:spcPct val="150000"/>
              </a:lnSpc>
            </a:pPr>
            <a:endParaRPr lang="en-US" altLang="zh-CN" kern="0" dirty="0">
              <a:latin typeface="Arial" panose="020B0604020202020204" pitchFamily="34" charset="0"/>
              <a:cs typeface="Arial" panose="020B0604020202020204" pitchFamily="34" charset="0"/>
            </a:endParaRPr>
          </a:p>
        </p:txBody>
      </p:sp>
      <p:sp>
        <p:nvSpPr>
          <p:cNvPr id="45" name="內容版面配置區 2">
            <a:extLst>
              <a:ext uri="{FF2B5EF4-FFF2-40B4-BE49-F238E27FC236}">
                <a16:creationId xmlns:a16="http://schemas.microsoft.com/office/drawing/2014/main" id="{0005FF35-F593-4695-A342-3E481CECD8E1}"/>
              </a:ext>
            </a:extLst>
          </p:cNvPr>
          <p:cNvSpPr txBox="1">
            <a:spLocks/>
          </p:cNvSpPr>
          <p:nvPr/>
        </p:nvSpPr>
        <p:spPr bwMode="auto">
          <a:xfrm>
            <a:off x="179389" y="755845"/>
            <a:ext cx="8784976" cy="598576"/>
          </a:xfrm>
          <a:prstGeom prst="rect">
            <a:avLst/>
          </a:prstGeom>
          <a:noFill/>
          <a:ln>
            <a:noFill/>
          </a:ln>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fontAlgn="ctr">
              <a:lnSpc>
                <a:spcPct val="150000"/>
              </a:lnSpc>
              <a:buNone/>
            </a:pPr>
            <a:r>
              <a:rPr lang="en-US" altLang="zh-CN" sz="2400" b="1" kern="0" dirty="0">
                <a:latin typeface="Arial" panose="020B0604020202020204" pitchFamily="34" charset="0"/>
                <a:cs typeface="Arial" panose="020B0604020202020204" pitchFamily="34" charset="0"/>
              </a:rPr>
              <a:t>2.2. Human hand detection</a:t>
            </a:r>
          </a:p>
        </p:txBody>
      </p:sp>
      <p:sp>
        <p:nvSpPr>
          <p:cNvPr id="59" name="內容版面配置區 2">
            <a:extLst>
              <a:ext uri="{FF2B5EF4-FFF2-40B4-BE49-F238E27FC236}">
                <a16:creationId xmlns:a16="http://schemas.microsoft.com/office/drawing/2014/main" id="{0005FF35-F593-4695-A342-3E481CECD8E1}"/>
              </a:ext>
            </a:extLst>
          </p:cNvPr>
          <p:cNvSpPr txBox="1">
            <a:spLocks/>
          </p:cNvSpPr>
          <p:nvPr/>
        </p:nvSpPr>
        <p:spPr bwMode="auto">
          <a:xfrm>
            <a:off x="268999" y="1354423"/>
            <a:ext cx="8784976" cy="4090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algn="just" fontAlgn="ctr">
              <a:lnSpc>
                <a:spcPct val="150000"/>
              </a:lnSpc>
            </a:pPr>
            <a:r>
              <a:rPr lang="en-US" altLang="zh-CN" sz="2400" kern="0" dirty="0">
                <a:latin typeface="Arial" panose="020B0604020202020204" pitchFamily="34" charset="0"/>
                <a:cs typeface="Arial" panose="020B0604020202020204" pitchFamily="34" charset="0"/>
              </a:rPr>
              <a:t>Mittal </a:t>
            </a:r>
            <a:r>
              <a:rPr lang="en-US" altLang="zh-CN" sz="2400" i="1" kern="0" dirty="0">
                <a:latin typeface="Arial" panose="020B0604020202020204" pitchFamily="34" charset="0"/>
                <a:cs typeface="Arial" panose="020B0604020202020204" pitchFamily="34" charset="0"/>
              </a:rPr>
              <a:t>et al. </a:t>
            </a:r>
            <a:r>
              <a:rPr lang="en-US" altLang="zh-CN" sz="2400" kern="0" dirty="0">
                <a:latin typeface="Arial" panose="020B0604020202020204" pitchFamily="34" charset="0"/>
                <a:cs typeface="Arial" panose="020B0604020202020204" pitchFamily="34" charset="0"/>
              </a:rPr>
              <a:t>[10] proposed three hand detectors: </a:t>
            </a:r>
          </a:p>
          <a:p>
            <a:pPr lvl="1" algn="just" fontAlgn="ctr">
              <a:lnSpc>
                <a:spcPct val="150000"/>
              </a:lnSpc>
            </a:pPr>
            <a:r>
              <a:rPr lang="en-US" altLang="zh-CN" sz="2200" kern="0" dirty="0">
                <a:latin typeface="Arial" panose="020B0604020202020204" pitchFamily="34" charset="0"/>
                <a:cs typeface="Arial" panose="020B0604020202020204" pitchFamily="34" charset="0"/>
              </a:rPr>
              <a:t>H</a:t>
            </a:r>
            <a:r>
              <a:rPr lang="en-US" altLang="zh-CN" sz="2200" kern="0" dirty="0">
                <a:latin typeface="Arial" panose="020B0604020202020204" pitchFamily="34" charset="0"/>
                <a:cs typeface="Arial" panose="020B0604020202020204" pitchFamily="34" charset="0"/>
              </a:rPr>
              <a:t>and shape detector, </a:t>
            </a:r>
          </a:p>
          <a:p>
            <a:pPr lvl="1" algn="just" fontAlgn="ctr">
              <a:lnSpc>
                <a:spcPct val="150000"/>
              </a:lnSpc>
            </a:pPr>
            <a:r>
              <a:rPr lang="en-US" altLang="zh-CN" sz="2200" kern="0" dirty="0">
                <a:latin typeface="Arial" panose="020B0604020202020204" pitchFamily="34" charset="0"/>
                <a:cs typeface="Arial" panose="020B0604020202020204" pitchFamily="34" charset="0"/>
              </a:rPr>
              <a:t>C</a:t>
            </a:r>
            <a:r>
              <a:rPr lang="en-US" altLang="zh-CN" sz="2200" kern="0" dirty="0">
                <a:latin typeface="Arial" panose="020B0604020202020204" pitchFamily="34" charset="0"/>
                <a:cs typeface="Arial" panose="020B0604020202020204" pitchFamily="34" charset="0"/>
              </a:rPr>
              <a:t>ontext detector, </a:t>
            </a:r>
          </a:p>
          <a:p>
            <a:pPr lvl="1" algn="just" fontAlgn="ctr">
              <a:lnSpc>
                <a:spcPct val="150000"/>
              </a:lnSpc>
            </a:pPr>
            <a:r>
              <a:rPr lang="en-US" altLang="zh-CN" sz="2200" kern="0" dirty="0">
                <a:latin typeface="Arial" panose="020B0604020202020204" pitchFamily="34" charset="0"/>
                <a:cs typeface="Arial" panose="020B0604020202020204" pitchFamily="34" charset="0"/>
              </a:rPr>
              <a:t>Skin-based detector.</a:t>
            </a:r>
          </a:p>
          <a:p>
            <a:pPr marL="742946" lvl="2" indent="-342898" algn="just" fontAlgn="ctr">
              <a:lnSpc>
                <a:spcPct val="150000"/>
              </a:lnSpc>
              <a:buSzPct val="70000"/>
              <a:buFont typeface="Arial" panose="020B0604020202020204" pitchFamily="34" charset="0"/>
              <a:buChar char="•"/>
            </a:pPr>
            <a:r>
              <a:rPr lang="en-US" altLang="zh-CN" kern="0" dirty="0">
                <a:latin typeface="Arial" panose="020B0604020202020204" pitchFamily="34" charset="0"/>
                <a:cs typeface="Arial" panose="020B0604020202020204" pitchFamily="34" charset="0"/>
              </a:rPr>
              <a:t>Average precision (AP):  48.20 %</a:t>
            </a:r>
          </a:p>
          <a:p>
            <a:pPr marL="742946" lvl="2" indent="-342898" algn="just" fontAlgn="ctr">
              <a:lnSpc>
                <a:spcPct val="150000"/>
              </a:lnSpc>
              <a:buSzPct val="70000"/>
              <a:buFont typeface="Arial" panose="020B0604020202020204" pitchFamily="34" charset="0"/>
              <a:buChar char="•"/>
            </a:pPr>
            <a:r>
              <a:rPr lang="en-US" altLang="zh-CN" kern="0" dirty="0">
                <a:latin typeface="Arial" panose="020B0604020202020204" pitchFamily="34" charset="0"/>
                <a:cs typeface="Arial" panose="020B0604020202020204" pitchFamily="34" charset="0"/>
              </a:rPr>
              <a:t>Speed: 55 second per image  (0.018 FPS)</a:t>
            </a:r>
          </a:p>
          <a:p>
            <a:pPr lvl="2" algn="just" fontAlgn="ctr">
              <a:lnSpc>
                <a:spcPct val="150000"/>
              </a:lnSpc>
            </a:pPr>
            <a:endParaRPr lang="en-US" altLang="zh-CN" kern="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966822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 y="3"/>
            <a:ext cx="9144000" cy="720725"/>
          </a:xfrm>
        </p:spPr>
        <p:txBody>
          <a:bodyPr/>
          <a:lstStyle/>
          <a:p>
            <a:pPr algn="ctr"/>
            <a:r>
              <a:rPr lang="en-US" altLang="zh-TW" sz="3200" dirty="0">
                <a:latin typeface="Arial" panose="020B0604020202020204" pitchFamily="34" charset="0"/>
                <a:cs typeface="Arial" panose="020B0604020202020204" pitchFamily="34" charset="0"/>
              </a:rPr>
              <a:t>II. Previous Work</a:t>
            </a:r>
            <a:endParaRPr lang="zh-TW" altLang="en-US" sz="32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79388" y="908054"/>
            <a:ext cx="8856662" cy="5761309"/>
          </a:xfrm>
        </p:spPr>
        <p:txBody>
          <a:bodyPr/>
          <a:lstStyle/>
          <a:p>
            <a:pPr marL="0" indent="0">
              <a:buNone/>
            </a:pPr>
            <a:r>
              <a:rPr lang="en-US" b="1" dirty="0" smtClean="0">
                <a:latin typeface="Arial" panose="020B0604020202020204" pitchFamily="34" charset="0"/>
                <a:cs typeface="Arial" panose="020B0604020202020204" pitchFamily="34" charset="0"/>
              </a:rPr>
              <a:t> </a:t>
            </a:r>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9" name="內容版面配置區 2">
            <a:extLst>
              <a:ext uri="{FF2B5EF4-FFF2-40B4-BE49-F238E27FC236}">
                <a16:creationId xmlns:a16="http://schemas.microsoft.com/office/drawing/2014/main" id="{0005FF35-F593-4695-A342-3E481CECD8E1}"/>
              </a:ext>
            </a:extLst>
          </p:cNvPr>
          <p:cNvSpPr txBox="1">
            <a:spLocks/>
          </p:cNvSpPr>
          <p:nvPr/>
        </p:nvSpPr>
        <p:spPr bwMode="auto">
          <a:xfrm>
            <a:off x="179513" y="909364"/>
            <a:ext cx="8784976" cy="1295500"/>
          </a:xfrm>
          <a:prstGeom prst="rect">
            <a:avLst/>
          </a:prstGeom>
          <a:noFill/>
          <a:ln>
            <a:noFill/>
          </a:ln>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fontAlgn="ctr">
              <a:lnSpc>
                <a:spcPct val="150000"/>
              </a:lnSpc>
            </a:pPr>
            <a:endParaRPr lang="en-US" altLang="zh-CN" kern="0" dirty="0">
              <a:latin typeface="Arial" panose="020B0604020202020204" pitchFamily="34" charset="0"/>
              <a:cs typeface="Arial" panose="020B0604020202020204" pitchFamily="34" charset="0"/>
            </a:endParaRPr>
          </a:p>
        </p:txBody>
      </p:sp>
      <p:sp>
        <p:nvSpPr>
          <p:cNvPr id="45" name="內容版面配置區 2">
            <a:extLst>
              <a:ext uri="{FF2B5EF4-FFF2-40B4-BE49-F238E27FC236}">
                <a16:creationId xmlns:a16="http://schemas.microsoft.com/office/drawing/2014/main" id="{0005FF35-F593-4695-A342-3E481CECD8E1}"/>
              </a:ext>
            </a:extLst>
          </p:cNvPr>
          <p:cNvSpPr txBox="1">
            <a:spLocks/>
          </p:cNvSpPr>
          <p:nvPr/>
        </p:nvSpPr>
        <p:spPr bwMode="auto">
          <a:xfrm>
            <a:off x="179389" y="755845"/>
            <a:ext cx="8784976" cy="598576"/>
          </a:xfrm>
          <a:prstGeom prst="rect">
            <a:avLst/>
          </a:prstGeom>
          <a:noFill/>
          <a:ln>
            <a:noFill/>
          </a:ln>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fontAlgn="ctr">
              <a:lnSpc>
                <a:spcPct val="150000"/>
              </a:lnSpc>
              <a:buNone/>
            </a:pPr>
            <a:r>
              <a:rPr lang="en-US" altLang="zh-CN" sz="2400" b="1" kern="0" dirty="0">
                <a:latin typeface="Arial" panose="020B0604020202020204" pitchFamily="34" charset="0"/>
                <a:cs typeface="Arial" panose="020B0604020202020204" pitchFamily="34" charset="0"/>
              </a:rPr>
              <a:t>2.2. Human hand detection</a:t>
            </a:r>
          </a:p>
        </p:txBody>
      </p:sp>
      <p:sp>
        <p:nvSpPr>
          <p:cNvPr id="8" name="內容版面配置區 2">
            <a:extLst>
              <a:ext uri="{FF2B5EF4-FFF2-40B4-BE49-F238E27FC236}">
                <a16:creationId xmlns:a16="http://schemas.microsoft.com/office/drawing/2014/main" id="{0005FF35-F593-4695-A342-3E481CECD8E1}"/>
              </a:ext>
            </a:extLst>
          </p:cNvPr>
          <p:cNvSpPr txBox="1">
            <a:spLocks/>
          </p:cNvSpPr>
          <p:nvPr/>
        </p:nvSpPr>
        <p:spPr bwMode="auto">
          <a:xfrm>
            <a:off x="215170" y="1628803"/>
            <a:ext cx="8784976" cy="4680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algn="just" fontAlgn="ctr">
              <a:lnSpc>
                <a:spcPct val="150000"/>
              </a:lnSpc>
            </a:pPr>
            <a:r>
              <a:rPr lang="en-US" altLang="zh-CN" sz="2400" kern="0" dirty="0" err="1">
                <a:latin typeface="Arial" panose="020B0604020202020204" pitchFamily="34" charset="0"/>
                <a:cs typeface="Arial" panose="020B0604020202020204" pitchFamily="34" charset="0"/>
              </a:rPr>
              <a:t>Xiaoming</a:t>
            </a:r>
            <a:r>
              <a:rPr lang="en-US" altLang="zh-CN" sz="2400" kern="0" dirty="0">
                <a:latin typeface="Arial" panose="020B0604020202020204" pitchFamily="34" charset="0"/>
                <a:cs typeface="Arial" panose="020B0604020202020204" pitchFamily="34" charset="0"/>
              </a:rPr>
              <a:t> </a:t>
            </a:r>
            <a:r>
              <a:rPr lang="en-US" altLang="zh-CN" sz="2400" i="1" kern="0" dirty="0">
                <a:latin typeface="Arial" panose="020B0604020202020204" pitchFamily="34" charset="0"/>
                <a:cs typeface="Arial" panose="020B0604020202020204" pitchFamily="34" charset="0"/>
              </a:rPr>
              <a:t>et al. </a:t>
            </a:r>
            <a:r>
              <a:rPr lang="en-US" altLang="zh-CN" sz="2400" kern="0" dirty="0">
                <a:latin typeface="Arial" panose="020B0604020202020204" pitchFamily="34" charset="0"/>
                <a:cs typeface="Arial" panose="020B0604020202020204" pitchFamily="34" charset="0"/>
              </a:rPr>
              <a:t>[11] proposed a CNN to join hand detection and rotation estimation</a:t>
            </a:r>
            <a:r>
              <a:rPr lang="en-US" altLang="zh-CN" kern="0" dirty="0">
                <a:latin typeface="Arial" panose="020B0604020202020204" pitchFamily="34" charset="0"/>
                <a:cs typeface="Arial" panose="020B0604020202020204" pitchFamily="34" charset="0"/>
              </a:rPr>
              <a:t>.</a:t>
            </a:r>
          </a:p>
          <a:p>
            <a:pPr algn="just" fontAlgn="ctr">
              <a:lnSpc>
                <a:spcPct val="150000"/>
              </a:lnSpc>
            </a:pPr>
            <a:endParaRPr lang="en-US" altLang="zh-CN" kern="0" dirty="0">
              <a:latin typeface="Arial" panose="020B0604020202020204" pitchFamily="34" charset="0"/>
              <a:cs typeface="Arial" panose="020B0604020202020204" pitchFamily="34" charset="0"/>
            </a:endParaRPr>
          </a:p>
          <a:p>
            <a:pPr algn="just" fontAlgn="ctr">
              <a:lnSpc>
                <a:spcPct val="150000"/>
              </a:lnSpc>
            </a:pPr>
            <a:endParaRPr lang="en-US" altLang="zh-CN" kern="0" dirty="0">
              <a:latin typeface="Arial" panose="020B0604020202020204" pitchFamily="34" charset="0"/>
              <a:cs typeface="Arial" panose="020B0604020202020204" pitchFamily="34" charset="0"/>
            </a:endParaRPr>
          </a:p>
          <a:p>
            <a:pPr marL="0" indent="0" algn="just" fontAlgn="ctr">
              <a:lnSpc>
                <a:spcPct val="150000"/>
              </a:lnSpc>
              <a:buNone/>
            </a:pPr>
            <a:endParaRPr lang="en-US" altLang="zh-CN" kern="0" dirty="0">
              <a:latin typeface="Arial" panose="020B0604020202020204" pitchFamily="34" charset="0"/>
              <a:cs typeface="Arial" panose="020B0604020202020204" pitchFamily="34" charset="0"/>
            </a:endParaRPr>
          </a:p>
          <a:p>
            <a:pPr lvl="1" algn="just" fontAlgn="ctr">
              <a:lnSpc>
                <a:spcPct val="150000"/>
              </a:lnSpc>
              <a:buFont typeface="Arial" panose="020B0604020202020204" pitchFamily="34" charset="0"/>
              <a:buChar char="•"/>
            </a:pPr>
            <a:r>
              <a:rPr lang="en-US" altLang="zh-CN" sz="2200" kern="0" dirty="0">
                <a:latin typeface="Arial" panose="020B0604020202020204" pitchFamily="34" charset="0"/>
                <a:cs typeface="Arial" panose="020B0604020202020204" pitchFamily="34" charset="0"/>
              </a:rPr>
              <a:t>Average precision (AP):  58.01 %</a:t>
            </a:r>
          </a:p>
          <a:p>
            <a:pPr lvl="1" algn="just" fontAlgn="ctr">
              <a:lnSpc>
                <a:spcPct val="150000"/>
              </a:lnSpc>
              <a:buFont typeface="Arial" panose="020B0604020202020204" pitchFamily="34" charset="0"/>
              <a:buChar char="•"/>
            </a:pPr>
            <a:r>
              <a:rPr lang="en-US" altLang="zh-CN" sz="2200" kern="0" dirty="0">
                <a:latin typeface="Arial" panose="020B0604020202020204" pitchFamily="34" charset="0"/>
                <a:cs typeface="Arial" panose="020B0604020202020204" pitchFamily="34" charset="0"/>
              </a:rPr>
              <a:t>Speed: 0.1 second per image  (10 FPS)</a:t>
            </a:r>
          </a:p>
          <a:p>
            <a:pPr lvl="2" algn="just" fontAlgn="ctr">
              <a:lnSpc>
                <a:spcPct val="150000"/>
              </a:lnSpc>
            </a:pPr>
            <a:endParaRPr lang="en-US" altLang="zh-CN" kern="0" dirty="0">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3"/>
          <a:stretch>
            <a:fillRect/>
          </a:stretch>
        </p:blipFill>
        <p:spPr>
          <a:xfrm>
            <a:off x="582453" y="2924945"/>
            <a:ext cx="7978848" cy="1656184"/>
          </a:xfrm>
          <a:prstGeom prst="rect">
            <a:avLst/>
          </a:prstGeom>
        </p:spPr>
      </p:pic>
    </p:spTree>
    <p:extLst>
      <p:ext uri="{BB962C8B-B14F-4D97-AF65-F5344CB8AC3E}">
        <p14:creationId xmlns:p14="http://schemas.microsoft.com/office/powerpoint/2010/main" val="33089070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 y="3"/>
            <a:ext cx="9144000" cy="720725"/>
          </a:xfrm>
        </p:spPr>
        <p:txBody>
          <a:bodyPr/>
          <a:lstStyle/>
          <a:p>
            <a:pPr algn="ctr"/>
            <a:r>
              <a:rPr lang="en-US" altLang="zh-TW" sz="3200" dirty="0">
                <a:latin typeface="Arial" panose="020B0604020202020204" pitchFamily="34" charset="0"/>
                <a:cs typeface="Arial" panose="020B0604020202020204" pitchFamily="34" charset="0"/>
              </a:rPr>
              <a:t>Contents</a:t>
            </a:r>
            <a:endParaRPr lang="zh-TW" altLang="en-US" sz="3200" dirty="0">
              <a:latin typeface="Arial" panose="020B0604020202020204" pitchFamily="34" charset="0"/>
              <a:cs typeface="Arial" panose="020B0604020202020204" pitchFamily="34" charset="0"/>
            </a:endParaRPr>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pSp>
        <p:nvGrpSpPr>
          <p:cNvPr id="7" name="Group 41"/>
          <p:cNvGrpSpPr>
            <a:grpSpLocks/>
          </p:cNvGrpSpPr>
          <p:nvPr/>
        </p:nvGrpSpPr>
        <p:grpSpPr bwMode="auto">
          <a:xfrm>
            <a:off x="2339752" y="1484784"/>
            <a:ext cx="4724400" cy="685800"/>
            <a:chOff x="1296" y="1824"/>
            <a:chExt cx="2976" cy="432"/>
          </a:xfrm>
          <a:solidFill>
            <a:schemeClr val="bg1"/>
          </a:solidFill>
        </p:grpSpPr>
        <p:sp>
          <p:nvSpPr>
            <p:cNvPr id="8" name="AutoShape 42"/>
            <p:cNvSpPr>
              <a:spLocks noChangeArrowheads="1"/>
            </p:cNvSpPr>
            <p:nvPr/>
          </p:nvSpPr>
          <p:spPr bwMode="gray">
            <a:xfrm>
              <a:off x="1536" y="1899"/>
              <a:ext cx="2736" cy="288"/>
            </a:xfrm>
            <a:prstGeom prst="roundRect">
              <a:avLst>
                <a:gd name="adj" fmla="val 16667"/>
              </a:avLst>
            </a:prstGeom>
            <a:grpFill/>
            <a:ln>
              <a:solidFill>
                <a:schemeClr val="bg1">
                  <a:lumMod val="95000"/>
                </a:schemeClr>
              </a:solidFill>
              <a:headEnd/>
              <a:tailEnd/>
            </a:ln>
            <a:extLst/>
          </p:spPr>
          <p:style>
            <a:lnRef idx="2">
              <a:schemeClr val="accent1"/>
            </a:lnRef>
            <a:fillRef idx="1">
              <a:schemeClr val="lt1"/>
            </a:fillRef>
            <a:effectRef idx="0">
              <a:schemeClr val="accent1"/>
            </a:effectRef>
            <a:fontRef idx="minor">
              <a:schemeClr val="dk1"/>
            </a:fontRef>
          </p:style>
          <p:txBody>
            <a:bodyPr wrap="none" anchor="ctr"/>
            <a:lstStyle/>
            <a:p>
              <a:endParaRPr lang="en-US">
                <a:solidFill>
                  <a:schemeClr val="bg1">
                    <a:lumMod val="85000"/>
                  </a:schemeClr>
                </a:solidFill>
              </a:endParaRPr>
            </a:p>
          </p:txBody>
        </p:sp>
        <p:sp>
          <p:nvSpPr>
            <p:cNvPr id="9" name="AutoShape 43"/>
            <p:cNvSpPr>
              <a:spLocks noChangeArrowheads="1"/>
            </p:cNvSpPr>
            <p:nvPr/>
          </p:nvSpPr>
          <p:spPr bwMode="gray">
            <a:xfrm>
              <a:off x="1296" y="1824"/>
              <a:ext cx="432" cy="432"/>
            </a:xfrm>
            <a:prstGeom prst="diamond">
              <a:avLst/>
            </a:prstGeom>
            <a:solidFill>
              <a:schemeClr val="bg1">
                <a:lumMod val="95000"/>
              </a:schemeClr>
            </a:solidFill>
            <a:ln>
              <a:solidFill>
                <a:schemeClr val="bg1"/>
              </a:solidFill>
              <a:headEnd/>
              <a:tailEnd/>
            </a:ln>
          </p:spPr>
          <p:style>
            <a:lnRef idx="2">
              <a:schemeClr val="accent1"/>
            </a:lnRef>
            <a:fillRef idx="1">
              <a:schemeClr val="lt1"/>
            </a:fillRef>
            <a:effectRef idx="0">
              <a:schemeClr val="accent1"/>
            </a:effectRef>
            <a:fontRef idx="minor">
              <a:schemeClr val="dk1"/>
            </a:fontRef>
          </p:style>
          <p:txBody>
            <a:bodyPr wrap="none" anchor="ctr"/>
            <a:lstStyle/>
            <a:p>
              <a:endParaRPr lang="en-US">
                <a:solidFill>
                  <a:schemeClr val="bg1">
                    <a:lumMod val="85000"/>
                  </a:schemeClr>
                </a:solidFill>
              </a:endParaRPr>
            </a:p>
          </p:txBody>
        </p:sp>
        <p:sp>
          <p:nvSpPr>
            <p:cNvPr id="10" name="Text Box 44"/>
            <p:cNvSpPr txBox="1">
              <a:spLocks noChangeArrowheads="1"/>
            </p:cNvSpPr>
            <p:nvPr/>
          </p:nvSpPr>
          <p:spPr bwMode="gray">
            <a:xfrm>
              <a:off x="1824" y="1920"/>
              <a:ext cx="2160" cy="291"/>
            </a:xfrm>
            <a:prstGeom prst="rect">
              <a:avLst/>
            </a:prstGeom>
            <a:noFill/>
            <a:ln>
              <a:noFill/>
            </a:ln>
            <a:extLst/>
          </p:spPr>
          <p:style>
            <a:lnRef idx="2">
              <a:schemeClr val="accent1"/>
            </a:lnRef>
            <a:fillRef idx="1">
              <a:schemeClr val="lt1"/>
            </a:fillRef>
            <a:effectRef idx="0">
              <a:schemeClr val="accent1"/>
            </a:effectRef>
            <a:fontRef idx="minor">
              <a:schemeClr val="dk1"/>
            </a:fontRef>
          </p:style>
          <p:txBody>
            <a:bodyPr>
              <a:spAutoFit/>
            </a:bodyPr>
            <a:lstStyle/>
            <a:p>
              <a:pPr eaLnBrk="0" hangingPunct="0"/>
              <a:r>
                <a:rPr lang="en-US" sz="2400" b="1" dirty="0">
                  <a:solidFill>
                    <a:schemeClr val="bg1">
                      <a:lumMod val="85000"/>
                    </a:schemeClr>
                  </a:solidFill>
                </a:rPr>
                <a:t>Introduction</a:t>
              </a:r>
              <a:endParaRPr lang="en-US" sz="2400" b="1" dirty="0">
                <a:solidFill>
                  <a:schemeClr val="bg1">
                    <a:lumMod val="85000"/>
                  </a:schemeClr>
                </a:solidFill>
              </a:endParaRPr>
            </a:p>
          </p:txBody>
        </p:sp>
        <p:sp>
          <p:nvSpPr>
            <p:cNvPr id="11" name="Text Box 45"/>
            <p:cNvSpPr txBox="1">
              <a:spLocks noChangeArrowheads="1"/>
            </p:cNvSpPr>
            <p:nvPr/>
          </p:nvSpPr>
          <p:spPr bwMode="gray">
            <a:xfrm>
              <a:off x="1393" y="1886"/>
              <a:ext cx="222" cy="291"/>
            </a:xfrm>
            <a:prstGeom prst="rect">
              <a:avLst/>
            </a:prstGeom>
            <a:solidFill>
              <a:schemeClr val="bg1">
                <a:lumMod val="95000"/>
              </a:schemeClr>
            </a:solidFill>
            <a:ln>
              <a:solidFill>
                <a:schemeClr val="bg1"/>
              </a:solidFill>
            </a:ln>
            <a:extLst/>
          </p:spPr>
          <p:style>
            <a:lnRef idx="2">
              <a:schemeClr val="accent1"/>
            </a:lnRef>
            <a:fillRef idx="1">
              <a:schemeClr val="lt1"/>
            </a:fillRef>
            <a:effectRef idx="0">
              <a:schemeClr val="accent1"/>
            </a:effectRef>
            <a:fontRef idx="minor">
              <a:schemeClr val="dk1"/>
            </a:fontRef>
          </p:style>
          <p:txBody>
            <a:bodyPr wrap="none">
              <a:spAutoFit/>
            </a:bodyPr>
            <a:lstStyle/>
            <a:p>
              <a:pPr algn="ctr" eaLnBrk="0" hangingPunct="0"/>
              <a:r>
                <a:rPr lang="en-US" sz="2400" dirty="0">
                  <a:solidFill>
                    <a:schemeClr val="bg1">
                      <a:lumMod val="85000"/>
                    </a:schemeClr>
                  </a:solidFill>
                </a:rPr>
                <a:t>I</a:t>
              </a:r>
            </a:p>
          </p:txBody>
        </p:sp>
      </p:grpSp>
      <p:grpSp>
        <p:nvGrpSpPr>
          <p:cNvPr id="23" name="Group 51"/>
          <p:cNvGrpSpPr>
            <a:grpSpLocks/>
          </p:cNvGrpSpPr>
          <p:nvPr/>
        </p:nvGrpSpPr>
        <p:grpSpPr bwMode="auto">
          <a:xfrm>
            <a:off x="2339752" y="4105384"/>
            <a:ext cx="4724400" cy="685800"/>
            <a:chOff x="1296" y="1824"/>
            <a:chExt cx="2976" cy="432"/>
          </a:xfrm>
        </p:grpSpPr>
        <p:sp>
          <p:nvSpPr>
            <p:cNvPr id="24" name="AutoShape 52"/>
            <p:cNvSpPr>
              <a:spLocks noChangeArrowheads="1"/>
            </p:cNvSpPr>
            <p:nvPr/>
          </p:nvSpPr>
          <p:spPr bwMode="gray">
            <a:xfrm>
              <a:off x="1536" y="1899"/>
              <a:ext cx="2736" cy="288"/>
            </a:xfrm>
            <a:prstGeom prst="roundRect">
              <a:avLst>
                <a:gd name="adj" fmla="val 16667"/>
              </a:avLst>
            </a:prstGeom>
            <a:noFill/>
            <a:ln w="28575" algn="ctr">
              <a:solidFill>
                <a:schemeClr val="bg1"/>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hlink"/>
                  </a:solidFill>
                </a14:hiddenFill>
              </a:ext>
            </a:extLst>
          </p:spPr>
          <p:txBody>
            <a:bodyPr wrap="none" anchor="ctr"/>
            <a:lstStyle/>
            <a:p>
              <a:endParaRPr lang="en-US" sz="2400">
                <a:solidFill>
                  <a:schemeClr val="bg1">
                    <a:lumMod val="85000"/>
                  </a:schemeClr>
                </a:solidFill>
              </a:endParaRPr>
            </a:p>
          </p:txBody>
        </p:sp>
        <p:sp>
          <p:nvSpPr>
            <p:cNvPr id="25" name="AutoShape 53"/>
            <p:cNvSpPr>
              <a:spLocks noChangeArrowheads="1"/>
            </p:cNvSpPr>
            <p:nvPr/>
          </p:nvSpPr>
          <p:spPr bwMode="gray">
            <a:xfrm>
              <a:off x="1296" y="1824"/>
              <a:ext cx="432" cy="432"/>
            </a:xfrm>
            <a:prstGeom prst="diamond">
              <a:avLst/>
            </a:prstGeom>
            <a:solidFill>
              <a:schemeClr val="bg1">
                <a:lumMod val="95000"/>
              </a:schemeClr>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a:solidFill>
                  <a:schemeClr val="bg1">
                    <a:lumMod val="85000"/>
                  </a:schemeClr>
                </a:solidFill>
              </a:endParaRPr>
            </a:p>
          </p:txBody>
        </p:sp>
        <p:sp>
          <p:nvSpPr>
            <p:cNvPr id="26" name="Text Box 54"/>
            <p:cNvSpPr txBox="1">
              <a:spLocks noChangeArrowheads="1"/>
            </p:cNvSpPr>
            <p:nvPr/>
          </p:nvSpPr>
          <p:spPr bwMode="gray">
            <a:xfrm>
              <a:off x="1872" y="1920"/>
              <a:ext cx="2160" cy="29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b="1" dirty="0">
                  <a:solidFill>
                    <a:schemeClr val="bg1">
                      <a:lumMod val="85000"/>
                    </a:schemeClr>
                  </a:solidFill>
                </a:rPr>
                <a:t>Experimental Results </a:t>
              </a:r>
            </a:p>
          </p:txBody>
        </p:sp>
        <p:sp>
          <p:nvSpPr>
            <p:cNvPr id="27" name="Text Box 55"/>
            <p:cNvSpPr txBox="1">
              <a:spLocks noChangeArrowheads="1"/>
            </p:cNvSpPr>
            <p:nvPr/>
          </p:nvSpPr>
          <p:spPr bwMode="gray">
            <a:xfrm>
              <a:off x="1330" y="1886"/>
              <a:ext cx="349" cy="29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lumMod val="85000"/>
                    </a:schemeClr>
                  </a:solidFill>
                </a:rPr>
                <a:t>IV</a:t>
              </a:r>
              <a:endParaRPr lang="en-US" sz="2400" dirty="0">
                <a:solidFill>
                  <a:schemeClr val="bg1">
                    <a:lumMod val="85000"/>
                  </a:schemeClr>
                </a:solidFill>
              </a:endParaRPr>
            </a:p>
          </p:txBody>
        </p:sp>
      </p:grpSp>
      <p:grpSp>
        <p:nvGrpSpPr>
          <p:cNvPr id="33" name="Group 51"/>
          <p:cNvGrpSpPr>
            <a:grpSpLocks/>
          </p:cNvGrpSpPr>
          <p:nvPr/>
        </p:nvGrpSpPr>
        <p:grpSpPr bwMode="auto">
          <a:xfrm>
            <a:off x="2339752" y="2428984"/>
            <a:ext cx="4724400" cy="685800"/>
            <a:chOff x="1296" y="1824"/>
            <a:chExt cx="2976" cy="432"/>
          </a:xfrm>
        </p:grpSpPr>
        <p:sp>
          <p:nvSpPr>
            <p:cNvPr id="34" name="AutoShape 52"/>
            <p:cNvSpPr>
              <a:spLocks noChangeArrowheads="1"/>
            </p:cNvSpPr>
            <p:nvPr/>
          </p:nvSpPr>
          <p:spPr bwMode="gray">
            <a:xfrm>
              <a:off x="1536" y="1899"/>
              <a:ext cx="2736" cy="288"/>
            </a:xfrm>
            <a:prstGeom prst="roundRect">
              <a:avLst>
                <a:gd name="adj" fmla="val 16667"/>
              </a:avLst>
            </a:prstGeom>
            <a:ln>
              <a:headEnd/>
              <a:tailEnd/>
            </a:ln>
            <a:extLst/>
          </p:spPr>
          <p:style>
            <a:lnRef idx="2">
              <a:schemeClr val="accent5"/>
            </a:lnRef>
            <a:fillRef idx="1">
              <a:schemeClr val="lt1"/>
            </a:fillRef>
            <a:effectRef idx="0">
              <a:schemeClr val="accent5"/>
            </a:effectRef>
            <a:fontRef idx="minor">
              <a:schemeClr val="dk1"/>
            </a:fontRef>
          </p:style>
          <p:txBody>
            <a:bodyPr wrap="none" anchor="ctr"/>
            <a:lstStyle/>
            <a:p>
              <a:endParaRPr lang="en-US" sz="2400">
                <a:solidFill>
                  <a:schemeClr val="bg1">
                    <a:lumMod val="85000"/>
                  </a:schemeClr>
                </a:solidFill>
              </a:endParaRPr>
            </a:p>
          </p:txBody>
        </p:sp>
        <p:sp>
          <p:nvSpPr>
            <p:cNvPr id="35" name="AutoShape 53"/>
            <p:cNvSpPr>
              <a:spLocks noChangeArrowheads="1"/>
            </p:cNvSpPr>
            <p:nvPr/>
          </p:nvSpPr>
          <p:spPr bwMode="gray">
            <a:xfrm>
              <a:off x="1296" y="1824"/>
              <a:ext cx="432" cy="432"/>
            </a:xfrm>
            <a:prstGeom prst="diamond">
              <a:avLst/>
            </a:prstGeom>
            <a:ln>
              <a:solidFill>
                <a:schemeClr val="bg1">
                  <a:lumMod val="95000"/>
                </a:schemeClr>
              </a:solidFill>
              <a:headEnd/>
              <a:tailEnd/>
            </a:ln>
          </p:spPr>
          <p:style>
            <a:lnRef idx="2">
              <a:schemeClr val="accent1"/>
            </a:lnRef>
            <a:fillRef idx="1">
              <a:schemeClr val="lt1"/>
            </a:fillRef>
            <a:effectRef idx="0">
              <a:schemeClr val="accent1"/>
            </a:effectRef>
            <a:fontRef idx="minor">
              <a:schemeClr val="dk1"/>
            </a:fontRef>
          </p:style>
          <p:txBody>
            <a:bodyPr wrap="none" anchor="ctr"/>
            <a:lstStyle/>
            <a:p>
              <a:endParaRPr lang="en-US" sz="2400">
                <a:solidFill>
                  <a:schemeClr val="bg1">
                    <a:lumMod val="85000"/>
                  </a:schemeClr>
                </a:solidFill>
              </a:endParaRPr>
            </a:p>
          </p:txBody>
        </p:sp>
        <p:sp>
          <p:nvSpPr>
            <p:cNvPr id="36" name="Text Box 54"/>
            <p:cNvSpPr txBox="1">
              <a:spLocks noChangeArrowheads="1"/>
            </p:cNvSpPr>
            <p:nvPr/>
          </p:nvSpPr>
          <p:spPr bwMode="gray">
            <a:xfrm>
              <a:off x="1872" y="1920"/>
              <a:ext cx="2160" cy="29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b="1" dirty="0">
                  <a:solidFill>
                    <a:schemeClr val="bg1">
                      <a:lumMod val="85000"/>
                    </a:schemeClr>
                  </a:solidFill>
                </a:rPr>
                <a:t>Previous works</a:t>
              </a:r>
              <a:endParaRPr lang="en-US" sz="2400" b="1" dirty="0">
                <a:solidFill>
                  <a:schemeClr val="bg1">
                    <a:lumMod val="85000"/>
                  </a:schemeClr>
                </a:solidFill>
              </a:endParaRPr>
            </a:p>
          </p:txBody>
        </p:sp>
        <p:sp>
          <p:nvSpPr>
            <p:cNvPr id="37" name="Text Box 55"/>
            <p:cNvSpPr txBox="1">
              <a:spLocks noChangeArrowheads="1"/>
            </p:cNvSpPr>
            <p:nvPr/>
          </p:nvSpPr>
          <p:spPr bwMode="gray">
            <a:xfrm>
              <a:off x="1340" y="1886"/>
              <a:ext cx="328" cy="291"/>
            </a:xfrm>
            <a:prstGeom prst="rect">
              <a:avLst/>
            </a:prstGeom>
            <a:solidFill>
              <a:schemeClr val="bg1">
                <a:lumMod val="95000"/>
              </a:schemeClr>
            </a:solidFill>
            <a:ln>
              <a:solidFill>
                <a:schemeClr val="bg1">
                  <a:lumMod val="95000"/>
                </a:schemeClr>
              </a:solidFill>
            </a:ln>
            <a:extLst/>
          </p:spPr>
          <p:style>
            <a:lnRef idx="2">
              <a:schemeClr val="accent1"/>
            </a:lnRef>
            <a:fillRef idx="1">
              <a:schemeClr val="lt1"/>
            </a:fillRef>
            <a:effectRef idx="0">
              <a:schemeClr val="accent1"/>
            </a:effectRef>
            <a:fontRef idx="minor">
              <a:schemeClr val="dk1"/>
            </a:fontRef>
          </p:style>
          <p:txBody>
            <a:bodyPr wrap="none">
              <a:spAutoFit/>
            </a:bodyPr>
            <a:lstStyle/>
            <a:p>
              <a:pPr algn="ctr" eaLnBrk="0" hangingPunct="0"/>
              <a:r>
                <a:rPr lang="en-US" sz="2400" dirty="0">
                  <a:solidFill>
                    <a:schemeClr val="bg1">
                      <a:lumMod val="85000"/>
                    </a:schemeClr>
                  </a:solidFill>
                </a:rPr>
                <a:t>II</a:t>
              </a:r>
              <a:endParaRPr lang="en-US" sz="2400" dirty="0">
                <a:solidFill>
                  <a:schemeClr val="bg1">
                    <a:lumMod val="85000"/>
                  </a:schemeClr>
                </a:solidFill>
              </a:endParaRPr>
            </a:p>
          </p:txBody>
        </p:sp>
      </p:grpSp>
      <p:grpSp>
        <p:nvGrpSpPr>
          <p:cNvPr id="43" name="Group 56"/>
          <p:cNvGrpSpPr>
            <a:grpSpLocks/>
          </p:cNvGrpSpPr>
          <p:nvPr/>
        </p:nvGrpSpPr>
        <p:grpSpPr bwMode="auto">
          <a:xfrm>
            <a:off x="2328642" y="3267184"/>
            <a:ext cx="4735513" cy="685800"/>
            <a:chOff x="1289" y="1824"/>
            <a:chExt cx="2983" cy="432"/>
          </a:xfrm>
        </p:grpSpPr>
        <p:sp>
          <p:nvSpPr>
            <p:cNvPr id="44" name="AutoShape 57"/>
            <p:cNvSpPr>
              <a:spLocks noChangeArrowheads="1"/>
            </p:cNvSpPr>
            <p:nvPr/>
          </p:nvSpPr>
          <p:spPr bwMode="gray">
            <a:xfrm>
              <a:off x="1536" y="1899"/>
              <a:ext cx="2736" cy="288"/>
            </a:xfrm>
            <a:prstGeom prst="roundRect">
              <a:avLst>
                <a:gd name="adj" fmla="val 16667"/>
              </a:avLst>
            </a:prstGeom>
            <a:noFill/>
            <a:ln w="28575" algn="ctr">
              <a:solidFill>
                <a:schemeClr val="folHlink"/>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folHlink"/>
                  </a:solidFill>
                </a14:hiddenFill>
              </a:ext>
            </a:extLst>
          </p:spPr>
          <p:txBody>
            <a:bodyPr wrap="none" anchor="ctr"/>
            <a:lstStyle/>
            <a:p>
              <a:pPr algn="ctr"/>
              <a:endParaRPr lang="en-US"/>
            </a:p>
          </p:txBody>
        </p:sp>
        <p:sp>
          <p:nvSpPr>
            <p:cNvPr id="45" name="AutoShape 58"/>
            <p:cNvSpPr>
              <a:spLocks noChangeArrowheads="1"/>
            </p:cNvSpPr>
            <p:nvPr/>
          </p:nvSpPr>
          <p:spPr bwMode="gray">
            <a:xfrm>
              <a:off x="1296" y="1824"/>
              <a:ext cx="432" cy="432"/>
            </a:xfrm>
            <a:prstGeom prst="diamond">
              <a:avLst/>
            </a:prstGeom>
            <a:solidFill>
              <a:schemeClr val="folHlink"/>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46" name="Text Box 59"/>
            <p:cNvSpPr txBox="1">
              <a:spLocks noChangeArrowheads="1"/>
            </p:cNvSpPr>
            <p:nvPr/>
          </p:nvSpPr>
          <p:spPr bwMode="gray">
            <a:xfrm>
              <a:off x="1872" y="1917"/>
              <a:ext cx="2160" cy="291"/>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b="1" dirty="0"/>
                <a:t>Proposed Method</a:t>
              </a:r>
              <a:endParaRPr lang="en-US" sz="2400" b="1" dirty="0"/>
            </a:p>
          </p:txBody>
        </p:sp>
        <p:sp>
          <p:nvSpPr>
            <p:cNvPr id="47" name="Text Box 60"/>
            <p:cNvSpPr txBox="1">
              <a:spLocks noChangeArrowheads="1"/>
            </p:cNvSpPr>
            <p:nvPr/>
          </p:nvSpPr>
          <p:spPr bwMode="gray">
            <a:xfrm>
              <a:off x="1289" y="1886"/>
              <a:ext cx="434" cy="291"/>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solidFill>
                </a:rPr>
                <a:t>III</a:t>
              </a:r>
              <a:endParaRPr lang="en-US" sz="2400" dirty="0">
                <a:solidFill>
                  <a:schemeClr val="bg1"/>
                </a:solidFill>
              </a:endParaRPr>
            </a:p>
          </p:txBody>
        </p:sp>
      </p:grpSp>
    </p:spTree>
    <p:extLst>
      <p:ext uri="{BB962C8B-B14F-4D97-AF65-F5344CB8AC3E}">
        <p14:creationId xmlns:p14="http://schemas.microsoft.com/office/powerpoint/2010/main" val="20555466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388" y="908054"/>
            <a:ext cx="8856662" cy="5761309"/>
          </a:xfrm>
        </p:spPr>
        <p:txBody>
          <a:bodyPr/>
          <a:lstStyle/>
          <a:p>
            <a:pPr marL="0" indent="0">
              <a:buNone/>
            </a:pPr>
            <a:r>
              <a:rPr lang="en-US" b="1" dirty="0" smtClean="0">
                <a:latin typeface="Arial" panose="020B0604020202020204" pitchFamily="34" charset="0"/>
                <a:cs typeface="Arial" panose="020B0604020202020204" pitchFamily="34" charset="0"/>
              </a:rPr>
              <a:t> </a:t>
            </a:r>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p:nvPr/>
        </p:nvSpPr>
        <p:spPr bwMode="auto">
          <a:xfrm>
            <a:off x="2879813" y="1265932"/>
            <a:ext cx="3384376" cy="68374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algn="ctr" fontAlgn="base">
              <a:lnSpc>
                <a:spcPct val="150000"/>
              </a:lnSpc>
              <a:spcAft>
                <a:spcPct val="0"/>
              </a:spcAft>
            </a:pPr>
            <a:r>
              <a:rPr kumimoji="1" lang="en-US" sz="2400" b="1" dirty="0">
                <a:latin typeface="Arial" charset="0"/>
                <a:ea typeface="新細明體" charset="-120"/>
              </a:rPr>
              <a:t>Object Detection</a:t>
            </a:r>
          </a:p>
        </p:txBody>
      </p:sp>
      <p:grpSp>
        <p:nvGrpSpPr>
          <p:cNvPr id="6" name="Group 5"/>
          <p:cNvGrpSpPr/>
          <p:nvPr/>
        </p:nvGrpSpPr>
        <p:grpSpPr>
          <a:xfrm>
            <a:off x="467423" y="2778100"/>
            <a:ext cx="3943441" cy="2379092"/>
            <a:chOff x="179388" y="2132856"/>
            <a:chExt cx="3456508" cy="3312368"/>
          </a:xfrm>
        </p:grpSpPr>
        <p:sp>
          <p:nvSpPr>
            <p:cNvPr id="5" name="Rectangle 4"/>
            <p:cNvSpPr/>
            <p:nvPr/>
          </p:nvSpPr>
          <p:spPr bwMode="auto">
            <a:xfrm>
              <a:off x="179388" y="2132856"/>
              <a:ext cx="3456508" cy="3312368"/>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kumimoji="1" lang="en-US" b="1" dirty="0">
                <a:latin typeface="Arial" charset="0"/>
                <a:ea typeface="新細明體" charset="-120"/>
              </a:endParaRPr>
            </a:p>
          </p:txBody>
        </p:sp>
        <p:sp>
          <p:nvSpPr>
            <p:cNvPr id="59" name="內容版面配置區 2">
              <a:extLst>
                <a:ext uri="{FF2B5EF4-FFF2-40B4-BE49-F238E27FC236}">
                  <a16:creationId xmlns:a16="http://schemas.microsoft.com/office/drawing/2014/main" id="{0005FF35-F593-4695-A342-3E481CECD8E1}"/>
                </a:ext>
              </a:extLst>
            </p:cNvPr>
            <p:cNvSpPr txBox="1">
              <a:spLocks/>
            </p:cNvSpPr>
            <p:nvPr/>
          </p:nvSpPr>
          <p:spPr bwMode="auto">
            <a:xfrm>
              <a:off x="268998" y="2207692"/>
              <a:ext cx="3222882" cy="3096344"/>
            </a:xfrm>
            <a:prstGeom prst="rect">
              <a:avLst/>
            </a:prstGeom>
            <a:noFill/>
            <a:ln>
              <a:noFill/>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algn="ctr" fontAlgn="ctr">
                <a:lnSpc>
                  <a:spcPct val="150000"/>
                </a:lnSpc>
                <a:buNone/>
              </a:pPr>
              <a:r>
                <a:rPr lang="en-US" altLang="zh-CN" sz="2400" b="1" kern="0" dirty="0">
                  <a:latin typeface="Arial" panose="020B0604020202020204" pitchFamily="34" charset="0"/>
                  <a:cs typeface="Arial" panose="020B0604020202020204" pitchFamily="34" charset="0"/>
                </a:rPr>
                <a:t>D</a:t>
              </a:r>
              <a:r>
                <a:rPr lang="en-US" altLang="zh-CN" sz="2400" b="1" kern="0" dirty="0">
                  <a:latin typeface="Arial" panose="020B0604020202020204" pitchFamily="34" charset="0"/>
                  <a:cs typeface="Arial" panose="020B0604020202020204" pitchFamily="34" charset="0"/>
                </a:rPr>
                <a:t>ual-subnet network</a:t>
              </a:r>
            </a:p>
            <a:p>
              <a:pPr marL="0" indent="0" algn="ctr" fontAlgn="ctr">
                <a:lnSpc>
                  <a:spcPct val="150000"/>
                </a:lnSpc>
                <a:buNone/>
              </a:pPr>
              <a:r>
                <a:rPr lang="en-US" altLang="zh-CN" sz="2400" b="1" kern="0" dirty="0">
                  <a:latin typeface="Arial" panose="020B0604020202020204" pitchFamily="34" charset="0"/>
                  <a:cs typeface="Arial" panose="020B0604020202020204" pitchFamily="34" charset="0"/>
                </a:rPr>
                <a:t>(</a:t>
              </a:r>
              <a:r>
                <a:rPr lang="en-US" altLang="zh-CN" sz="2400" b="1" kern="0" dirty="0" err="1">
                  <a:latin typeface="Arial" panose="020B0604020202020204" pitchFamily="34" charset="0"/>
                  <a:cs typeface="Arial" panose="020B0604020202020204" pitchFamily="34" charset="0"/>
                </a:rPr>
                <a:t>DSNet</a:t>
              </a:r>
              <a:r>
                <a:rPr lang="en-US" altLang="zh-CN" sz="2400" b="1" kern="0" dirty="0">
                  <a:latin typeface="Arial" panose="020B0604020202020204" pitchFamily="34" charset="0"/>
                  <a:cs typeface="Arial" panose="020B0604020202020204" pitchFamily="34" charset="0"/>
                </a:rPr>
                <a:t>)</a:t>
              </a:r>
            </a:p>
            <a:p>
              <a:pPr marL="0" indent="0" algn="ctr" fontAlgn="ctr">
                <a:lnSpc>
                  <a:spcPct val="150000"/>
                </a:lnSpc>
                <a:buNone/>
              </a:pPr>
              <a:r>
                <a:rPr lang="en-US" altLang="zh-CN" sz="2000" kern="0" dirty="0">
                  <a:latin typeface="Arial" panose="020B0604020202020204" pitchFamily="34" charset="0"/>
                  <a:cs typeface="Arial" panose="020B0604020202020204" pitchFamily="34" charset="0"/>
                </a:rPr>
                <a:t>For object detection in inclement weather condition</a:t>
              </a:r>
            </a:p>
          </p:txBody>
        </p:sp>
      </p:grpSp>
      <p:sp>
        <p:nvSpPr>
          <p:cNvPr id="10" name="標題 1"/>
          <p:cNvSpPr txBox="1">
            <a:spLocks/>
          </p:cNvSpPr>
          <p:nvPr/>
        </p:nvSpPr>
        <p:spPr bwMode="auto">
          <a:xfrm>
            <a:off x="36512" y="-27384"/>
            <a:ext cx="91440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kumimoji="1" sz="2400" b="1">
                <a:solidFill>
                  <a:schemeClr val="tx1"/>
                </a:solidFill>
                <a:latin typeface="Times New Roman" pitchFamily="18" charset="0"/>
                <a:ea typeface="微軟正黑體" pitchFamily="34" charset="-120"/>
                <a:cs typeface="Times New Roman" pitchFamily="18" charset="0"/>
              </a:defRPr>
            </a:lvl1pPr>
            <a:lvl2pPr algn="l" rtl="0" eaLnBrk="1" fontAlgn="base" hangingPunct="1">
              <a:spcBef>
                <a:spcPct val="0"/>
              </a:spcBef>
              <a:spcAft>
                <a:spcPct val="0"/>
              </a:spcAft>
              <a:defRPr kumimoji="1" sz="2400" b="1">
                <a:solidFill>
                  <a:schemeClr val="tx1"/>
                </a:solidFill>
                <a:latin typeface="Comic Sans MS" pitchFamily="66" charset="0"/>
                <a:ea typeface="新細明體" charset="-120"/>
              </a:defRPr>
            </a:lvl2pPr>
            <a:lvl3pPr algn="l" rtl="0" eaLnBrk="1" fontAlgn="base" hangingPunct="1">
              <a:spcBef>
                <a:spcPct val="0"/>
              </a:spcBef>
              <a:spcAft>
                <a:spcPct val="0"/>
              </a:spcAft>
              <a:defRPr kumimoji="1" sz="2400" b="1">
                <a:solidFill>
                  <a:schemeClr val="tx1"/>
                </a:solidFill>
                <a:latin typeface="Comic Sans MS" pitchFamily="66" charset="0"/>
                <a:ea typeface="新細明體" charset="-120"/>
              </a:defRPr>
            </a:lvl3pPr>
            <a:lvl4pPr algn="l" rtl="0" eaLnBrk="1" fontAlgn="base" hangingPunct="1">
              <a:spcBef>
                <a:spcPct val="0"/>
              </a:spcBef>
              <a:spcAft>
                <a:spcPct val="0"/>
              </a:spcAft>
              <a:defRPr kumimoji="1" sz="2400" b="1">
                <a:solidFill>
                  <a:schemeClr val="tx1"/>
                </a:solidFill>
                <a:latin typeface="Comic Sans MS" pitchFamily="66" charset="0"/>
                <a:ea typeface="新細明體" charset="-120"/>
              </a:defRPr>
            </a:lvl4pPr>
            <a:lvl5pPr algn="l" rtl="0" eaLnBrk="1" fontAlgn="base" hangingPunct="1">
              <a:spcBef>
                <a:spcPct val="0"/>
              </a:spcBef>
              <a:spcAft>
                <a:spcPct val="0"/>
              </a:spcAft>
              <a:defRPr kumimoji="1" sz="2400" b="1">
                <a:solidFill>
                  <a:schemeClr val="tx1"/>
                </a:solidFill>
                <a:latin typeface="Comic Sans MS" pitchFamily="66" charset="0"/>
                <a:ea typeface="新細明體" charset="-120"/>
              </a:defRPr>
            </a:lvl5pPr>
            <a:lvl6pPr marL="457200" algn="l" rtl="0" eaLnBrk="1" fontAlgn="base" hangingPunct="1">
              <a:spcBef>
                <a:spcPct val="0"/>
              </a:spcBef>
              <a:spcAft>
                <a:spcPct val="0"/>
              </a:spcAft>
              <a:defRPr kumimoji="1" sz="2400" b="1">
                <a:solidFill>
                  <a:schemeClr val="tx1"/>
                </a:solidFill>
                <a:latin typeface="Comic Sans MS" pitchFamily="66" charset="0"/>
                <a:ea typeface="新細明體" charset="-120"/>
              </a:defRPr>
            </a:lvl6pPr>
            <a:lvl7pPr marL="914400" algn="l" rtl="0" eaLnBrk="1" fontAlgn="base" hangingPunct="1">
              <a:spcBef>
                <a:spcPct val="0"/>
              </a:spcBef>
              <a:spcAft>
                <a:spcPct val="0"/>
              </a:spcAft>
              <a:defRPr kumimoji="1" sz="2400" b="1">
                <a:solidFill>
                  <a:schemeClr val="tx1"/>
                </a:solidFill>
                <a:latin typeface="Comic Sans MS" pitchFamily="66" charset="0"/>
                <a:ea typeface="新細明體" charset="-120"/>
              </a:defRPr>
            </a:lvl7pPr>
            <a:lvl8pPr marL="1371600" algn="l" rtl="0" eaLnBrk="1" fontAlgn="base" hangingPunct="1">
              <a:spcBef>
                <a:spcPct val="0"/>
              </a:spcBef>
              <a:spcAft>
                <a:spcPct val="0"/>
              </a:spcAft>
              <a:defRPr kumimoji="1" sz="2400" b="1">
                <a:solidFill>
                  <a:schemeClr val="tx1"/>
                </a:solidFill>
                <a:latin typeface="Comic Sans MS" pitchFamily="66" charset="0"/>
                <a:ea typeface="新細明體" charset="-120"/>
              </a:defRPr>
            </a:lvl8pPr>
            <a:lvl9pPr marL="1828800" algn="l" rtl="0" eaLnBrk="1" fontAlgn="base" hangingPunct="1">
              <a:spcBef>
                <a:spcPct val="0"/>
              </a:spcBef>
              <a:spcAft>
                <a:spcPct val="0"/>
              </a:spcAft>
              <a:defRPr kumimoji="1" sz="2400" b="1">
                <a:solidFill>
                  <a:schemeClr val="tx1"/>
                </a:solidFill>
                <a:latin typeface="Comic Sans MS" pitchFamily="66" charset="0"/>
                <a:ea typeface="新細明體" charset="-120"/>
              </a:defRPr>
            </a:lvl9pPr>
          </a:lstStyle>
          <a:p>
            <a:pPr algn="ctr"/>
            <a:r>
              <a:rPr lang="en-US" altLang="zh-TW" sz="3200" kern="0" dirty="0">
                <a:latin typeface="Arial" panose="020B0604020202020204" pitchFamily="34" charset="0"/>
                <a:cs typeface="Arial" panose="020B0604020202020204" pitchFamily="34" charset="0"/>
              </a:rPr>
              <a:t>III. Proposed Method</a:t>
            </a:r>
            <a:endParaRPr lang="zh-TW" altLang="en-US" sz="3200" kern="0" dirty="0">
              <a:latin typeface="Arial" panose="020B0604020202020204" pitchFamily="34" charset="0"/>
              <a:cs typeface="Arial" panose="020B0604020202020204" pitchFamily="34" charset="0"/>
            </a:endParaRPr>
          </a:p>
        </p:txBody>
      </p:sp>
      <p:sp>
        <p:nvSpPr>
          <p:cNvPr id="11" name="內容版面配置區 2">
            <a:extLst>
              <a:ext uri="{FF2B5EF4-FFF2-40B4-BE49-F238E27FC236}">
                <a16:creationId xmlns:a16="http://schemas.microsoft.com/office/drawing/2014/main" id="{0005FF35-F593-4695-A342-3E481CECD8E1}"/>
              </a:ext>
            </a:extLst>
          </p:cNvPr>
          <p:cNvSpPr txBox="1">
            <a:spLocks/>
          </p:cNvSpPr>
          <p:nvPr/>
        </p:nvSpPr>
        <p:spPr bwMode="auto">
          <a:xfrm>
            <a:off x="4751738" y="2791296"/>
            <a:ext cx="3924721" cy="2365896"/>
          </a:xfrm>
          <a:prstGeom prst="rect">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algn="ctr" fontAlgn="ctr">
              <a:lnSpc>
                <a:spcPct val="150000"/>
              </a:lnSpc>
              <a:buNone/>
            </a:pPr>
            <a:r>
              <a:rPr lang="en-US" altLang="zh-CN" sz="2400" b="1" kern="0" dirty="0">
                <a:latin typeface="Arial" panose="020B0604020202020204" pitchFamily="34" charset="0"/>
                <a:cs typeface="Arial" panose="020B0604020202020204" pitchFamily="34" charset="0"/>
              </a:rPr>
              <a:t>Cross-Resolution Feature</a:t>
            </a:r>
          </a:p>
          <a:p>
            <a:pPr marL="0" indent="0" algn="ctr" fontAlgn="ctr">
              <a:lnSpc>
                <a:spcPct val="150000"/>
              </a:lnSpc>
              <a:buNone/>
            </a:pPr>
            <a:r>
              <a:rPr lang="en-US" altLang="zh-CN" sz="2400" b="1" kern="0" dirty="0">
                <a:latin typeface="Arial" panose="020B0604020202020204" pitchFamily="34" charset="0"/>
                <a:cs typeface="Arial" panose="020B0604020202020204" pitchFamily="34" charset="0"/>
              </a:rPr>
              <a:t>Fusion (CFF)  </a:t>
            </a:r>
          </a:p>
          <a:p>
            <a:pPr marL="0" indent="0" algn="ctr" fontAlgn="ctr">
              <a:lnSpc>
                <a:spcPct val="150000"/>
              </a:lnSpc>
              <a:buNone/>
            </a:pPr>
            <a:r>
              <a:rPr lang="en-US" altLang="zh-CN" sz="2000" kern="0" dirty="0">
                <a:latin typeface="Arial" panose="020B0604020202020204" pitchFamily="34" charset="0"/>
                <a:cs typeface="Arial" panose="020B0604020202020204" pitchFamily="34" charset="0"/>
              </a:rPr>
              <a:t>For fast hand </a:t>
            </a:r>
            <a:r>
              <a:rPr lang="en-US" altLang="zh-CN" sz="2000" kern="0" dirty="0">
                <a:latin typeface="Arial" panose="020B0604020202020204" pitchFamily="34" charset="0"/>
                <a:cs typeface="Arial" panose="020B0604020202020204" pitchFamily="34" charset="0"/>
              </a:rPr>
              <a:t>d</a:t>
            </a:r>
            <a:r>
              <a:rPr lang="en-US" altLang="zh-CN" sz="2000" kern="0" dirty="0">
                <a:latin typeface="Arial" panose="020B0604020202020204" pitchFamily="34" charset="0"/>
                <a:cs typeface="Arial" panose="020B0604020202020204" pitchFamily="34" charset="0"/>
              </a:rPr>
              <a:t>etection in    indoor environment condition</a:t>
            </a:r>
            <a:endParaRPr lang="en-US" altLang="zh-CN" sz="2000" kern="0" dirty="0">
              <a:latin typeface="Arial" panose="020B0604020202020204" pitchFamily="34" charset="0"/>
              <a:cs typeface="Arial" panose="020B0604020202020204" pitchFamily="34" charset="0"/>
            </a:endParaRPr>
          </a:p>
        </p:txBody>
      </p:sp>
      <p:cxnSp>
        <p:nvCxnSpPr>
          <p:cNvPr id="18" name="Straight Arrow Connector 17"/>
          <p:cNvCxnSpPr>
            <a:stCxn id="13" idx="2"/>
          </p:cNvCxnSpPr>
          <p:nvPr/>
        </p:nvCxnSpPr>
        <p:spPr bwMode="auto">
          <a:xfrm flipH="1">
            <a:off x="2408104" y="1949674"/>
            <a:ext cx="2163896" cy="828426"/>
          </a:xfrm>
          <a:prstGeom prst="straightConnector1">
            <a:avLst/>
          </a:prstGeom>
          <a:ln>
            <a:headEnd type="none" w="sm" len="med"/>
            <a:tailEnd type="triangle" w="lg" len="med"/>
          </a:ln>
        </p:spPr>
        <p:style>
          <a:lnRef idx="2">
            <a:schemeClr val="dk1"/>
          </a:lnRef>
          <a:fillRef idx="0">
            <a:schemeClr val="dk1"/>
          </a:fillRef>
          <a:effectRef idx="1">
            <a:schemeClr val="dk1"/>
          </a:effectRef>
          <a:fontRef idx="minor">
            <a:schemeClr val="tx1"/>
          </a:fontRef>
        </p:style>
      </p:cxnSp>
      <p:cxnSp>
        <p:nvCxnSpPr>
          <p:cNvPr id="20" name="Straight Arrow Connector 19"/>
          <p:cNvCxnSpPr>
            <a:stCxn id="13" idx="2"/>
          </p:cNvCxnSpPr>
          <p:nvPr/>
        </p:nvCxnSpPr>
        <p:spPr bwMode="auto">
          <a:xfrm>
            <a:off x="4572003" y="1949674"/>
            <a:ext cx="2142095" cy="828426"/>
          </a:xfrm>
          <a:prstGeom prst="straightConnector1">
            <a:avLst/>
          </a:prstGeom>
          <a:ln>
            <a:headEnd type="none" w="med" len="med"/>
            <a:tailEnd type="triangle" w="lg" len="med"/>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7692883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388" y="908054"/>
            <a:ext cx="8856662" cy="5761309"/>
          </a:xfrm>
        </p:spPr>
        <p:txBody>
          <a:bodyPr/>
          <a:lstStyle/>
          <a:p>
            <a:pPr marL="0" indent="0">
              <a:buNone/>
            </a:pPr>
            <a:r>
              <a:rPr lang="en-US" b="1" dirty="0" smtClean="0">
                <a:latin typeface="Arial" panose="020B0604020202020204" pitchFamily="34" charset="0"/>
                <a:cs typeface="Arial" panose="020B0604020202020204" pitchFamily="34" charset="0"/>
              </a:rPr>
              <a:t> </a:t>
            </a:r>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p:nvPr/>
        </p:nvSpPr>
        <p:spPr bwMode="auto">
          <a:xfrm>
            <a:off x="2879813" y="1265932"/>
            <a:ext cx="3384376" cy="68374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algn="ctr" fontAlgn="base">
              <a:lnSpc>
                <a:spcPct val="150000"/>
              </a:lnSpc>
              <a:spcAft>
                <a:spcPct val="0"/>
              </a:spcAft>
            </a:pPr>
            <a:r>
              <a:rPr kumimoji="1" lang="en-US" sz="2400" b="1" dirty="0">
                <a:latin typeface="Arial" charset="0"/>
                <a:ea typeface="新細明體" charset="-120"/>
              </a:rPr>
              <a:t>Object Detection</a:t>
            </a:r>
          </a:p>
        </p:txBody>
      </p:sp>
      <p:grpSp>
        <p:nvGrpSpPr>
          <p:cNvPr id="6" name="Group 5"/>
          <p:cNvGrpSpPr/>
          <p:nvPr/>
        </p:nvGrpSpPr>
        <p:grpSpPr>
          <a:xfrm>
            <a:off x="467423" y="2778100"/>
            <a:ext cx="3943441" cy="2307084"/>
            <a:chOff x="179388" y="2132856"/>
            <a:chExt cx="3456508" cy="3312368"/>
          </a:xfrm>
        </p:grpSpPr>
        <p:sp>
          <p:nvSpPr>
            <p:cNvPr id="5" name="Rectangle 4"/>
            <p:cNvSpPr/>
            <p:nvPr/>
          </p:nvSpPr>
          <p:spPr bwMode="auto">
            <a:xfrm>
              <a:off x="179388" y="2132856"/>
              <a:ext cx="3456508" cy="3312368"/>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kumimoji="1" lang="en-US" b="1" dirty="0">
                <a:latin typeface="Arial" charset="0"/>
                <a:ea typeface="新細明體" charset="-120"/>
              </a:endParaRPr>
            </a:p>
          </p:txBody>
        </p:sp>
        <p:sp>
          <p:nvSpPr>
            <p:cNvPr id="59" name="內容版面配置區 2">
              <a:extLst>
                <a:ext uri="{FF2B5EF4-FFF2-40B4-BE49-F238E27FC236}">
                  <a16:creationId xmlns:a16="http://schemas.microsoft.com/office/drawing/2014/main" id="{0005FF35-F593-4695-A342-3E481CECD8E1}"/>
                </a:ext>
              </a:extLst>
            </p:cNvPr>
            <p:cNvSpPr txBox="1">
              <a:spLocks/>
            </p:cNvSpPr>
            <p:nvPr/>
          </p:nvSpPr>
          <p:spPr bwMode="auto">
            <a:xfrm>
              <a:off x="268998" y="2132856"/>
              <a:ext cx="3222882" cy="3096344"/>
            </a:xfrm>
            <a:prstGeom prst="rect">
              <a:avLst/>
            </a:prstGeom>
            <a:noFill/>
            <a:ln>
              <a:noFill/>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algn="ctr" fontAlgn="ctr">
                <a:lnSpc>
                  <a:spcPct val="150000"/>
                </a:lnSpc>
                <a:buNone/>
              </a:pPr>
              <a:r>
                <a:rPr lang="en-US" altLang="zh-CN" sz="2400" b="1" kern="0" dirty="0">
                  <a:latin typeface="Arial" panose="020B0604020202020204" pitchFamily="34" charset="0"/>
                  <a:cs typeface="Arial" panose="020B0604020202020204" pitchFamily="34" charset="0"/>
                </a:rPr>
                <a:t>D</a:t>
              </a:r>
              <a:r>
                <a:rPr lang="en-US" altLang="zh-CN" sz="2400" b="1" kern="0" dirty="0">
                  <a:latin typeface="Arial" panose="020B0604020202020204" pitchFamily="34" charset="0"/>
                  <a:cs typeface="Arial" panose="020B0604020202020204" pitchFamily="34" charset="0"/>
                </a:rPr>
                <a:t>ual-subnet network</a:t>
              </a:r>
            </a:p>
            <a:p>
              <a:pPr marL="0" indent="0" algn="ctr" fontAlgn="ctr">
                <a:lnSpc>
                  <a:spcPct val="150000"/>
                </a:lnSpc>
                <a:buNone/>
              </a:pPr>
              <a:r>
                <a:rPr lang="en-US" altLang="zh-CN" sz="2400" b="1" kern="0" dirty="0">
                  <a:latin typeface="Arial" panose="020B0604020202020204" pitchFamily="34" charset="0"/>
                  <a:cs typeface="Arial" panose="020B0604020202020204" pitchFamily="34" charset="0"/>
                </a:rPr>
                <a:t>(</a:t>
              </a:r>
              <a:r>
                <a:rPr lang="en-US" altLang="zh-CN" sz="2400" b="1" kern="0" dirty="0" err="1">
                  <a:latin typeface="Arial" panose="020B0604020202020204" pitchFamily="34" charset="0"/>
                  <a:cs typeface="Arial" panose="020B0604020202020204" pitchFamily="34" charset="0"/>
                </a:rPr>
                <a:t>DSNet</a:t>
              </a:r>
              <a:r>
                <a:rPr lang="en-US" altLang="zh-CN" sz="2400" b="1" kern="0" dirty="0">
                  <a:latin typeface="Arial" panose="020B0604020202020204" pitchFamily="34" charset="0"/>
                  <a:cs typeface="Arial" panose="020B0604020202020204" pitchFamily="34" charset="0"/>
                </a:rPr>
                <a:t>)</a:t>
              </a:r>
            </a:p>
            <a:p>
              <a:pPr marL="0" indent="0" algn="ctr" fontAlgn="ctr">
                <a:lnSpc>
                  <a:spcPct val="150000"/>
                </a:lnSpc>
                <a:buNone/>
              </a:pPr>
              <a:r>
                <a:rPr lang="en-US" altLang="zh-CN" sz="2000" kern="0" dirty="0">
                  <a:latin typeface="Arial" panose="020B0604020202020204" pitchFamily="34" charset="0"/>
                  <a:cs typeface="Arial" panose="020B0604020202020204" pitchFamily="34" charset="0"/>
                </a:rPr>
                <a:t>For object detection in inclement weather condition</a:t>
              </a:r>
            </a:p>
          </p:txBody>
        </p:sp>
      </p:grpSp>
      <p:sp>
        <p:nvSpPr>
          <p:cNvPr id="10" name="標題 1"/>
          <p:cNvSpPr txBox="1">
            <a:spLocks/>
          </p:cNvSpPr>
          <p:nvPr/>
        </p:nvSpPr>
        <p:spPr bwMode="auto">
          <a:xfrm>
            <a:off x="36512" y="-27384"/>
            <a:ext cx="91440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kumimoji="1" sz="2400" b="1">
                <a:solidFill>
                  <a:schemeClr val="tx1"/>
                </a:solidFill>
                <a:latin typeface="Times New Roman" pitchFamily="18" charset="0"/>
                <a:ea typeface="微軟正黑體" pitchFamily="34" charset="-120"/>
                <a:cs typeface="Times New Roman" pitchFamily="18" charset="0"/>
              </a:defRPr>
            </a:lvl1pPr>
            <a:lvl2pPr algn="l" rtl="0" eaLnBrk="1" fontAlgn="base" hangingPunct="1">
              <a:spcBef>
                <a:spcPct val="0"/>
              </a:spcBef>
              <a:spcAft>
                <a:spcPct val="0"/>
              </a:spcAft>
              <a:defRPr kumimoji="1" sz="2400" b="1">
                <a:solidFill>
                  <a:schemeClr val="tx1"/>
                </a:solidFill>
                <a:latin typeface="Comic Sans MS" pitchFamily="66" charset="0"/>
                <a:ea typeface="新細明體" charset="-120"/>
              </a:defRPr>
            </a:lvl2pPr>
            <a:lvl3pPr algn="l" rtl="0" eaLnBrk="1" fontAlgn="base" hangingPunct="1">
              <a:spcBef>
                <a:spcPct val="0"/>
              </a:spcBef>
              <a:spcAft>
                <a:spcPct val="0"/>
              </a:spcAft>
              <a:defRPr kumimoji="1" sz="2400" b="1">
                <a:solidFill>
                  <a:schemeClr val="tx1"/>
                </a:solidFill>
                <a:latin typeface="Comic Sans MS" pitchFamily="66" charset="0"/>
                <a:ea typeface="新細明體" charset="-120"/>
              </a:defRPr>
            </a:lvl3pPr>
            <a:lvl4pPr algn="l" rtl="0" eaLnBrk="1" fontAlgn="base" hangingPunct="1">
              <a:spcBef>
                <a:spcPct val="0"/>
              </a:spcBef>
              <a:spcAft>
                <a:spcPct val="0"/>
              </a:spcAft>
              <a:defRPr kumimoji="1" sz="2400" b="1">
                <a:solidFill>
                  <a:schemeClr val="tx1"/>
                </a:solidFill>
                <a:latin typeface="Comic Sans MS" pitchFamily="66" charset="0"/>
                <a:ea typeface="新細明體" charset="-120"/>
              </a:defRPr>
            </a:lvl4pPr>
            <a:lvl5pPr algn="l" rtl="0" eaLnBrk="1" fontAlgn="base" hangingPunct="1">
              <a:spcBef>
                <a:spcPct val="0"/>
              </a:spcBef>
              <a:spcAft>
                <a:spcPct val="0"/>
              </a:spcAft>
              <a:defRPr kumimoji="1" sz="2400" b="1">
                <a:solidFill>
                  <a:schemeClr val="tx1"/>
                </a:solidFill>
                <a:latin typeface="Comic Sans MS" pitchFamily="66" charset="0"/>
                <a:ea typeface="新細明體" charset="-120"/>
              </a:defRPr>
            </a:lvl5pPr>
            <a:lvl6pPr marL="457200" algn="l" rtl="0" eaLnBrk="1" fontAlgn="base" hangingPunct="1">
              <a:spcBef>
                <a:spcPct val="0"/>
              </a:spcBef>
              <a:spcAft>
                <a:spcPct val="0"/>
              </a:spcAft>
              <a:defRPr kumimoji="1" sz="2400" b="1">
                <a:solidFill>
                  <a:schemeClr val="tx1"/>
                </a:solidFill>
                <a:latin typeface="Comic Sans MS" pitchFamily="66" charset="0"/>
                <a:ea typeface="新細明體" charset="-120"/>
              </a:defRPr>
            </a:lvl6pPr>
            <a:lvl7pPr marL="914400" algn="l" rtl="0" eaLnBrk="1" fontAlgn="base" hangingPunct="1">
              <a:spcBef>
                <a:spcPct val="0"/>
              </a:spcBef>
              <a:spcAft>
                <a:spcPct val="0"/>
              </a:spcAft>
              <a:defRPr kumimoji="1" sz="2400" b="1">
                <a:solidFill>
                  <a:schemeClr val="tx1"/>
                </a:solidFill>
                <a:latin typeface="Comic Sans MS" pitchFamily="66" charset="0"/>
                <a:ea typeface="新細明體" charset="-120"/>
              </a:defRPr>
            </a:lvl7pPr>
            <a:lvl8pPr marL="1371600" algn="l" rtl="0" eaLnBrk="1" fontAlgn="base" hangingPunct="1">
              <a:spcBef>
                <a:spcPct val="0"/>
              </a:spcBef>
              <a:spcAft>
                <a:spcPct val="0"/>
              </a:spcAft>
              <a:defRPr kumimoji="1" sz="2400" b="1">
                <a:solidFill>
                  <a:schemeClr val="tx1"/>
                </a:solidFill>
                <a:latin typeface="Comic Sans MS" pitchFamily="66" charset="0"/>
                <a:ea typeface="新細明體" charset="-120"/>
              </a:defRPr>
            </a:lvl8pPr>
            <a:lvl9pPr marL="1828800" algn="l" rtl="0" eaLnBrk="1" fontAlgn="base" hangingPunct="1">
              <a:spcBef>
                <a:spcPct val="0"/>
              </a:spcBef>
              <a:spcAft>
                <a:spcPct val="0"/>
              </a:spcAft>
              <a:defRPr kumimoji="1" sz="2400" b="1">
                <a:solidFill>
                  <a:schemeClr val="tx1"/>
                </a:solidFill>
                <a:latin typeface="Comic Sans MS" pitchFamily="66" charset="0"/>
                <a:ea typeface="新細明體" charset="-120"/>
              </a:defRPr>
            </a:lvl9pPr>
          </a:lstStyle>
          <a:p>
            <a:pPr algn="ctr"/>
            <a:r>
              <a:rPr lang="en-US" altLang="zh-TW" sz="3200" kern="0" dirty="0">
                <a:latin typeface="Arial" panose="020B0604020202020204" pitchFamily="34" charset="0"/>
                <a:cs typeface="Arial" panose="020B0604020202020204" pitchFamily="34" charset="0"/>
              </a:rPr>
              <a:t>III. Proposed Method</a:t>
            </a:r>
            <a:endParaRPr lang="zh-TW" altLang="en-US" sz="3200" kern="0" dirty="0">
              <a:latin typeface="Arial" panose="020B0604020202020204" pitchFamily="34" charset="0"/>
              <a:cs typeface="Arial" panose="020B0604020202020204" pitchFamily="34" charset="0"/>
            </a:endParaRPr>
          </a:p>
        </p:txBody>
      </p:sp>
      <p:sp>
        <p:nvSpPr>
          <p:cNvPr id="11" name="內容版面配置區 2">
            <a:extLst>
              <a:ext uri="{FF2B5EF4-FFF2-40B4-BE49-F238E27FC236}">
                <a16:creationId xmlns:a16="http://schemas.microsoft.com/office/drawing/2014/main" id="{0005FF35-F593-4695-A342-3E481CECD8E1}"/>
              </a:ext>
            </a:extLst>
          </p:cNvPr>
          <p:cNvSpPr txBox="1">
            <a:spLocks/>
          </p:cNvSpPr>
          <p:nvPr/>
        </p:nvSpPr>
        <p:spPr bwMode="auto">
          <a:xfrm>
            <a:off x="4751738" y="2791296"/>
            <a:ext cx="3924721" cy="2293888"/>
          </a:xfrm>
          <a:prstGeom prst="rect">
            <a:avLst/>
          </a:prstGeom>
          <a:ln>
            <a:solidFill>
              <a:schemeClr val="dk1">
                <a:alpha val="5000"/>
              </a:schemeClr>
            </a:solidFill>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algn="ctr" fontAlgn="ctr">
              <a:lnSpc>
                <a:spcPct val="150000"/>
              </a:lnSpc>
              <a:buNone/>
            </a:pPr>
            <a:r>
              <a:rPr lang="en-US" altLang="zh-CN" sz="2400" b="1" kern="0" dirty="0">
                <a:solidFill>
                  <a:schemeClr val="bg1">
                    <a:lumMod val="95000"/>
                  </a:schemeClr>
                </a:solidFill>
                <a:latin typeface="Arial" panose="020B0604020202020204" pitchFamily="34" charset="0"/>
                <a:cs typeface="Arial" panose="020B0604020202020204" pitchFamily="34" charset="0"/>
              </a:rPr>
              <a:t>Cross-Resolution Feature</a:t>
            </a:r>
          </a:p>
          <a:p>
            <a:pPr marL="0" indent="0" algn="ctr" fontAlgn="ctr">
              <a:lnSpc>
                <a:spcPct val="150000"/>
              </a:lnSpc>
              <a:buNone/>
            </a:pPr>
            <a:r>
              <a:rPr lang="en-US" altLang="zh-CN" sz="2400" b="1" kern="0" dirty="0">
                <a:solidFill>
                  <a:schemeClr val="bg1">
                    <a:lumMod val="95000"/>
                  </a:schemeClr>
                </a:solidFill>
                <a:latin typeface="Arial" panose="020B0604020202020204" pitchFamily="34" charset="0"/>
                <a:cs typeface="Arial" panose="020B0604020202020204" pitchFamily="34" charset="0"/>
              </a:rPr>
              <a:t>Fusion (CFF)  </a:t>
            </a:r>
          </a:p>
          <a:p>
            <a:pPr marL="0" indent="0" algn="ctr" fontAlgn="ctr">
              <a:lnSpc>
                <a:spcPct val="150000"/>
              </a:lnSpc>
              <a:buNone/>
            </a:pPr>
            <a:r>
              <a:rPr lang="en-US" altLang="zh-CN" sz="2000" kern="0" dirty="0">
                <a:solidFill>
                  <a:schemeClr val="bg1">
                    <a:lumMod val="95000"/>
                  </a:schemeClr>
                </a:solidFill>
                <a:latin typeface="Arial" panose="020B0604020202020204" pitchFamily="34" charset="0"/>
                <a:cs typeface="Arial" panose="020B0604020202020204" pitchFamily="34" charset="0"/>
              </a:rPr>
              <a:t>For </a:t>
            </a:r>
            <a:r>
              <a:rPr lang="en-US" altLang="zh-CN" sz="2000" kern="0" dirty="0">
                <a:solidFill>
                  <a:schemeClr val="bg1">
                    <a:lumMod val="95000"/>
                  </a:schemeClr>
                </a:solidFill>
                <a:latin typeface="Arial" panose="020B0604020202020204" pitchFamily="34" charset="0"/>
                <a:cs typeface="Arial" panose="020B0604020202020204" pitchFamily="34" charset="0"/>
              </a:rPr>
              <a:t>Fast Hand </a:t>
            </a:r>
            <a:r>
              <a:rPr lang="en-US" altLang="zh-CN" sz="2000" kern="0" dirty="0">
                <a:solidFill>
                  <a:schemeClr val="bg1">
                    <a:lumMod val="95000"/>
                  </a:schemeClr>
                </a:solidFill>
                <a:latin typeface="Arial" panose="020B0604020202020204" pitchFamily="34" charset="0"/>
                <a:cs typeface="Arial" panose="020B0604020202020204" pitchFamily="34" charset="0"/>
              </a:rPr>
              <a:t>Detection in the indoor environment condition</a:t>
            </a:r>
            <a:endParaRPr lang="en-US" altLang="zh-CN" sz="2000" kern="0" dirty="0">
              <a:solidFill>
                <a:schemeClr val="bg1">
                  <a:lumMod val="95000"/>
                </a:schemeClr>
              </a:solidFill>
              <a:latin typeface="Arial" panose="020B0604020202020204" pitchFamily="34" charset="0"/>
              <a:cs typeface="Arial" panose="020B0604020202020204" pitchFamily="34" charset="0"/>
            </a:endParaRPr>
          </a:p>
        </p:txBody>
      </p:sp>
      <p:cxnSp>
        <p:nvCxnSpPr>
          <p:cNvPr id="18" name="Straight Arrow Connector 17"/>
          <p:cNvCxnSpPr>
            <a:stCxn id="13" idx="2"/>
          </p:cNvCxnSpPr>
          <p:nvPr/>
        </p:nvCxnSpPr>
        <p:spPr bwMode="auto">
          <a:xfrm flipH="1">
            <a:off x="2408104" y="1949674"/>
            <a:ext cx="2163896" cy="828426"/>
          </a:xfrm>
          <a:prstGeom prst="straightConnector1">
            <a:avLst/>
          </a:prstGeom>
          <a:ln>
            <a:headEnd type="none" w="sm" len="med"/>
            <a:tailEnd type="triangle" w="lg" len="med"/>
          </a:ln>
        </p:spPr>
        <p:style>
          <a:lnRef idx="2">
            <a:schemeClr val="dk1"/>
          </a:lnRef>
          <a:fillRef idx="0">
            <a:schemeClr val="dk1"/>
          </a:fillRef>
          <a:effectRef idx="1">
            <a:schemeClr val="dk1"/>
          </a:effectRef>
          <a:fontRef idx="minor">
            <a:schemeClr val="tx1"/>
          </a:fontRef>
        </p:style>
      </p:cxnSp>
      <p:cxnSp>
        <p:nvCxnSpPr>
          <p:cNvPr id="20" name="Straight Arrow Connector 19"/>
          <p:cNvCxnSpPr>
            <a:stCxn id="13" idx="2"/>
          </p:cNvCxnSpPr>
          <p:nvPr/>
        </p:nvCxnSpPr>
        <p:spPr bwMode="auto">
          <a:xfrm>
            <a:off x="4572003" y="1949674"/>
            <a:ext cx="2142095" cy="828426"/>
          </a:xfrm>
          <a:prstGeom prst="straightConnector1">
            <a:avLst/>
          </a:prstGeom>
          <a:ln>
            <a:solidFill>
              <a:schemeClr val="dk1">
                <a:alpha val="5000"/>
              </a:schemeClr>
            </a:solidFill>
            <a:headEnd type="none" w="med" len="med"/>
            <a:tailEnd type="triangle" w="lg" len="med"/>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353363903"/>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 y="3"/>
            <a:ext cx="9144000" cy="720725"/>
          </a:xfrm>
        </p:spPr>
        <p:txBody>
          <a:bodyPr/>
          <a:lstStyle/>
          <a:p>
            <a:pPr algn="ctr"/>
            <a:r>
              <a:rPr lang="en-US" altLang="zh-TW" sz="3200" dirty="0">
                <a:latin typeface="Arial" panose="020B0604020202020204" pitchFamily="34" charset="0"/>
                <a:cs typeface="Arial" panose="020B0604020202020204" pitchFamily="34" charset="0"/>
              </a:rPr>
              <a:t>III-1. Proposed </a:t>
            </a:r>
            <a:r>
              <a:rPr lang="en-US" altLang="zh-TW" sz="3200" dirty="0" err="1">
                <a:latin typeface="Arial" panose="020B0604020202020204" pitchFamily="34" charset="0"/>
                <a:cs typeface="Arial" panose="020B0604020202020204" pitchFamily="34" charset="0"/>
              </a:rPr>
              <a:t>DSNet</a:t>
            </a:r>
            <a:r>
              <a:rPr lang="en-US" altLang="zh-TW" sz="3200" dirty="0">
                <a:latin typeface="Arial" panose="020B0604020202020204" pitchFamily="34" charset="0"/>
                <a:cs typeface="Arial" panose="020B0604020202020204" pitchFamily="34" charset="0"/>
              </a:rPr>
              <a:t> Method</a:t>
            </a:r>
            <a:endParaRPr lang="zh-TW" altLang="en-US" sz="3200" dirty="0">
              <a:latin typeface="Arial" panose="020B0604020202020204" pitchFamily="34" charset="0"/>
              <a:cs typeface="Arial" panose="020B0604020202020204" pitchFamily="34" charset="0"/>
            </a:endParaRPr>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51" name="內容版面配置區 2">
            <a:extLst>
              <a:ext uri="{FF2B5EF4-FFF2-40B4-BE49-F238E27FC236}">
                <a16:creationId xmlns:a16="http://schemas.microsoft.com/office/drawing/2014/main" id="{0005FF35-F593-4695-A342-3E481CECD8E1}"/>
              </a:ext>
            </a:extLst>
          </p:cNvPr>
          <p:cNvSpPr txBox="1">
            <a:spLocks/>
          </p:cNvSpPr>
          <p:nvPr/>
        </p:nvSpPr>
        <p:spPr bwMode="auto">
          <a:xfrm>
            <a:off x="332386" y="3847150"/>
            <a:ext cx="2782293" cy="483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fontAlgn="ctr">
              <a:lnSpc>
                <a:spcPct val="150000"/>
              </a:lnSpc>
            </a:pPr>
            <a:r>
              <a:rPr lang="en-US" altLang="zh-CN" sz="1800" b="1" kern="0" dirty="0">
                <a:latin typeface="Arial" panose="020B0604020202020204" pitchFamily="34" charset="0"/>
                <a:cs typeface="Arial" panose="020B0604020202020204" pitchFamily="34" charset="0"/>
              </a:rPr>
              <a:t>Our method </a:t>
            </a:r>
          </a:p>
        </p:txBody>
      </p:sp>
      <p:grpSp>
        <p:nvGrpSpPr>
          <p:cNvPr id="37" name="Group 36"/>
          <p:cNvGrpSpPr/>
          <p:nvPr/>
        </p:nvGrpSpPr>
        <p:grpSpPr>
          <a:xfrm>
            <a:off x="2746059" y="3953412"/>
            <a:ext cx="4922286" cy="2685567"/>
            <a:chOff x="3075494" y="663944"/>
            <a:chExt cx="5365525" cy="3197104"/>
          </a:xfrm>
        </p:grpSpPr>
        <p:sp>
          <p:nvSpPr>
            <p:cNvPr id="38" name="Rectangle 37"/>
            <p:cNvSpPr/>
            <p:nvPr/>
          </p:nvSpPr>
          <p:spPr bwMode="auto">
            <a:xfrm>
              <a:off x="5399780" y="663944"/>
              <a:ext cx="2479798" cy="3197104"/>
            </a:xfrm>
            <a:prstGeom prst="rect">
              <a:avLst/>
            </a:prstGeom>
            <a:ln>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kumimoji="1" lang="en-US" b="1" dirty="0">
                <a:latin typeface="Arial" charset="0"/>
                <a:ea typeface="新細明體" charset="-120"/>
              </a:endParaRPr>
            </a:p>
          </p:txBody>
        </p:sp>
        <p:grpSp>
          <p:nvGrpSpPr>
            <p:cNvPr id="39" name="Group 38"/>
            <p:cNvGrpSpPr/>
            <p:nvPr/>
          </p:nvGrpSpPr>
          <p:grpSpPr>
            <a:xfrm>
              <a:off x="3075494" y="860715"/>
              <a:ext cx="4596533" cy="2828886"/>
              <a:chOff x="3075369" y="199343"/>
              <a:chExt cx="4596533" cy="2828886"/>
            </a:xfrm>
          </p:grpSpPr>
          <p:sp>
            <p:nvSpPr>
              <p:cNvPr id="44" name="Rectangle 43"/>
              <p:cNvSpPr/>
              <p:nvPr/>
            </p:nvSpPr>
            <p:spPr bwMode="auto">
              <a:xfrm>
                <a:off x="3075369" y="1268760"/>
                <a:ext cx="1512168" cy="767299"/>
              </a:xfrm>
              <a:prstGeom prst="rect">
                <a:avLst/>
              </a:prstGeom>
              <a:ln w="12700">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dirty="0">
                    <a:latin typeface="Arial" charset="0"/>
                    <a:ea typeface="新細明體" charset="-120"/>
                  </a:rPr>
                  <a:t>Degraded Images</a:t>
                </a:r>
              </a:p>
            </p:txBody>
          </p:sp>
          <p:sp>
            <p:nvSpPr>
              <p:cNvPr id="45" name="Rectangle 44"/>
              <p:cNvSpPr/>
              <p:nvPr/>
            </p:nvSpPr>
            <p:spPr bwMode="auto">
              <a:xfrm>
                <a:off x="5595344" y="1763742"/>
                <a:ext cx="2076558" cy="1264487"/>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1" compatLnSpc="1">
                <a:prstTxWarp prst="textNoShape">
                  <a:avLst/>
                </a:prstTxWarp>
              </a:bodyPr>
              <a:lstStyle/>
              <a:p>
                <a:pPr algn="ctr" fontAlgn="base">
                  <a:spcBef>
                    <a:spcPct val="0"/>
                  </a:spcBef>
                  <a:spcAft>
                    <a:spcPct val="0"/>
                  </a:spcAft>
                </a:pPr>
                <a:r>
                  <a:rPr kumimoji="1" lang="en-US" dirty="0">
                    <a:latin typeface="Arial" charset="0"/>
                    <a:ea typeface="新細明體" charset="-120"/>
                  </a:rPr>
                  <a:t>Object detector</a:t>
                </a:r>
              </a:p>
            </p:txBody>
          </p:sp>
          <p:sp>
            <p:nvSpPr>
              <p:cNvPr id="47" name="Rectangle 46"/>
              <p:cNvSpPr/>
              <p:nvPr/>
            </p:nvSpPr>
            <p:spPr bwMode="auto">
              <a:xfrm>
                <a:off x="5595345" y="199343"/>
                <a:ext cx="2013940" cy="1264487"/>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1" compatLnSpc="1">
                <a:prstTxWarp prst="textNoShape">
                  <a:avLst/>
                </a:prstTxWarp>
              </a:bodyPr>
              <a:lstStyle/>
              <a:p>
                <a:pPr algn="ctr" fontAlgn="base">
                  <a:spcBef>
                    <a:spcPct val="0"/>
                  </a:spcBef>
                  <a:spcAft>
                    <a:spcPct val="0"/>
                  </a:spcAft>
                </a:pPr>
                <a:r>
                  <a:rPr kumimoji="1" lang="en-US" dirty="0">
                    <a:latin typeface="Arial" charset="0"/>
                    <a:ea typeface="新細明體" charset="-120"/>
                  </a:rPr>
                  <a:t>Image restoration model</a:t>
                </a:r>
              </a:p>
            </p:txBody>
          </p:sp>
          <p:sp>
            <p:nvSpPr>
              <p:cNvPr id="48" name="Right Arrow 47"/>
              <p:cNvSpPr/>
              <p:nvPr/>
            </p:nvSpPr>
            <p:spPr bwMode="auto">
              <a:xfrm>
                <a:off x="4718703" y="1399476"/>
                <a:ext cx="484181" cy="479698"/>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kumimoji="1" lang="en-US" b="1" dirty="0">
                  <a:latin typeface="Arial" charset="0"/>
                  <a:ea typeface="新細明體" charset="-120"/>
                </a:endParaRPr>
              </a:p>
            </p:txBody>
          </p:sp>
        </p:grpSp>
        <p:cxnSp>
          <p:nvCxnSpPr>
            <p:cNvPr id="40" name="Straight Arrow Connector 39"/>
            <p:cNvCxnSpPr/>
            <p:nvPr/>
          </p:nvCxnSpPr>
          <p:spPr bwMode="auto">
            <a:xfrm>
              <a:off x="7672026" y="2737313"/>
              <a:ext cx="768987" cy="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p:cNvCxnSpPr/>
            <p:nvPr/>
          </p:nvCxnSpPr>
          <p:spPr bwMode="auto">
            <a:xfrm>
              <a:off x="7672026" y="3212976"/>
              <a:ext cx="768987" cy="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sp>
          <p:nvSpPr>
            <p:cNvPr id="42" name="Rectangle 41"/>
            <p:cNvSpPr/>
            <p:nvPr/>
          </p:nvSpPr>
          <p:spPr bwMode="auto">
            <a:xfrm>
              <a:off x="7891569" y="2380662"/>
              <a:ext cx="549450" cy="270927"/>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prstTxWarp prst="textNoShape">
                <a:avLst/>
              </a:prstTxWarp>
            </a:bodyPr>
            <a:lstStyle/>
            <a:p>
              <a:pPr algn="ctr" fontAlgn="base">
                <a:spcBef>
                  <a:spcPct val="0"/>
                </a:spcBef>
                <a:spcAft>
                  <a:spcPct val="0"/>
                </a:spcAft>
              </a:pPr>
              <a:r>
                <a:rPr kumimoji="1" lang="en-US" sz="1600" dirty="0" err="1">
                  <a:latin typeface="Arial" charset="0"/>
                  <a:ea typeface="新細明體" charset="-120"/>
                </a:rPr>
                <a:t>Loc</a:t>
              </a:r>
              <a:endParaRPr kumimoji="1" lang="en-US" sz="1600" dirty="0">
                <a:latin typeface="Arial" charset="0"/>
                <a:ea typeface="新細明體" charset="-120"/>
              </a:endParaRPr>
            </a:p>
          </p:txBody>
        </p:sp>
        <p:sp>
          <p:nvSpPr>
            <p:cNvPr id="43" name="Rectangle 42"/>
            <p:cNvSpPr/>
            <p:nvPr/>
          </p:nvSpPr>
          <p:spPr bwMode="auto">
            <a:xfrm>
              <a:off x="7970061" y="2916998"/>
              <a:ext cx="371625" cy="248935"/>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prstTxWarp prst="textNoShape">
                <a:avLst/>
              </a:prstTxWarp>
            </a:bodyPr>
            <a:lstStyle/>
            <a:p>
              <a:pPr algn="ctr" fontAlgn="base">
                <a:spcBef>
                  <a:spcPct val="0"/>
                </a:spcBef>
                <a:spcAft>
                  <a:spcPct val="0"/>
                </a:spcAft>
              </a:pPr>
              <a:r>
                <a:rPr kumimoji="1" lang="en-US" sz="1600" dirty="0" err="1">
                  <a:latin typeface="Arial" charset="0"/>
                  <a:ea typeface="新細明體" charset="-120"/>
                </a:rPr>
                <a:t>Cls</a:t>
              </a:r>
              <a:endParaRPr kumimoji="1" lang="en-US" sz="1600" dirty="0">
                <a:latin typeface="Arial" charset="0"/>
                <a:ea typeface="新細明體" charset="-120"/>
              </a:endParaRPr>
            </a:p>
          </p:txBody>
        </p:sp>
      </p:grpSp>
      <p:sp>
        <p:nvSpPr>
          <p:cNvPr id="52" name="內容版面配置區 2">
            <a:extLst>
              <a:ext uri="{FF2B5EF4-FFF2-40B4-BE49-F238E27FC236}">
                <a16:creationId xmlns:a16="http://schemas.microsoft.com/office/drawing/2014/main" id="{0005FF35-F593-4695-A342-3E481CECD8E1}"/>
              </a:ext>
            </a:extLst>
          </p:cNvPr>
          <p:cNvSpPr txBox="1">
            <a:spLocks/>
          </p:cNvSpPr>
          <p:nvPr/>
        </p:nvSpPr>
        <p:spPr bwMode="auto">
          <a:xfrm>
            <a:off x="265872" y="1556792"/>
            <a:ext cx="2669371" cy="50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fontAlgn="ctr">
              <a:lnSpc>
                <a:spcPct val="150000"/>
              </a:lnSpc>
            </a:pPr>
            <a:r>
              <a:rPr lang="en-US" altLang="zh-CN" sz="2000" b="1" kern="0" dirty="0">
                <a:latin typeface="Arial" panose="020B0604020202020204" pitchFamily="34" charset="0"/>
                <a:cs typeface="Arial" panose="020B0604020202020204" pitchFamily="34" charset="0"/>
              </a:rPr>
              <a:t>Previous method</a:t>
            </a:r>
          </a:p>
        </p:txBody>
      </p:sp>
      <p:grpSp>
        <p:nvGrpSpPr>
          <p:cNvPr id="46" name="Group 45"/>
          <p:cNvGrpSpPr/>
          <p:nvPr/>
        </p:nvGrpSpPr>
        <p:grpSpPr>
          <a:xfrm>
            <a:off x="755576" y="1838602"/>
            <a:ext cx="8136904" cy="1374377"/>
            <a:chOff x="323528" y="2182596"/>
            <a:chExt cx="8136904" cy="1374377"/>
          </a:xfrm>
        </p:grpSpPr>
        <p:sp>
          <p:nvSpPr>
            <p:cNvPr id="49" name="Rectangle 48"/>
            <p:cNvSpPr/>
            <p:nvPr/>
          </p:nvSpPr>
          <p:spPr bwMode="auto">
            <a:xfrm>
              <a:off x="2503192" y="2182596"/>
              <a:ext cx="5376387" cy="1374377"/>
            </a:xfrm>
            <a:prstGeom prst="rect">
              <a:avLst/>
            </a:prstGeom>
            <a:ln>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kumimoji="1" lang="en-US" b="1" dirty="0">
                <a:latin typeface="Arial" charset="0"/>
                <a:ea typeface="新細明體" charset="-120"/>
              </a:endParaRPr>
            </a:p>
          </p:txBody>
        </p:sp>
        <p:grpSp>
          <p:nvGrpSpPr>
            <p:cNvPr id="50" name="Group 49"/>
            <p:cNvGrpSpPr/>
            <p:nvPr/>
          </p:nvGrpSpPr>
          <p:grpSpPr>
            <a:xfrm>
              <a:off x="323528" y="2307350"/>
              <a:ext cx="7344816" cy="1117879"/>
              <a:chOff x="323403" y="1645978"/>
              <a:chExt cx="7344816" cy="1117879"/>
            </a:xfrm>
          </p:grpSpPr>
          <p:sp>
            <p:nvSpPr>
              <p:cNvPr id="57" name="Rectangle 56"/>
              <p:cNvSpPr/>
              <p:nvPr/>
            </p:nvSpPr>
            <p:spPr bwMode="auto">
              <a:xfrm>
                <a:off x="323403" y="2053190"/>
                <a:ext cx="1512168" cy="710667"/>
              </a:xfrm>
              <a:prstGeom prst="rect">
                <a:avLst/>
              </a:prstGeom>
              <a:ln w="12700">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dirty="0">
                    <a:latin typeface="Arial" charset="0"/>
                    <a:ea typeface="新細明體" charset="-120"/>
                  </a:rPr>
                  <a:t>Degraded Images</a:t>
                </a:r>
              </a:p>
            </p:txBody>
          </p:sp>
          <p:sp>
            <p:nvSpPr>
              <p:cNvPr id="58" name="Rectangle 57"/>
              <p:cNvSpPr/>
              <p:nvPr/>
            </p:nvSpPr>
            <p:spPr bwMode="auto">
              <a:xfrm>
                <a:off x="5796011" y="1686532"/>
                <a:ext cx="1872208" cy="102537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1" compatLnSpc="1">
                <a:prstTxWarp prst="textNoShape">
                  <a:avLst/>
                </a:prstTxWarp>
              </a:bodyPr>
              <a:lstStyle/>
              <a:p>
                <a:pPr algn="ctr" fontAlgn="base">
                  <a:spcBef>
                    <a:spcPct val="0"/>
                  </a:spcBef>
                  <a:spcAft>
                    <a:spcPct val="0"/>
                  </a:spcAft>
                </a:pPr>
                <a:r>
                  <a:rPr kumimoji="1" lang="en-US" dirty="0">
                    <a:latin typeface="Arial" charset="0"/>
                    <a:ea typeface="新細明體" charset="-120"/>
                  </a:rPr>
                  <a:t>Object</a:t>
                </a:r>
              </a:p>
              <a:p>
                <a:pPr algn="ctr" fontAlgn="base">
                  <a:spcBef>
                    <a:spcPct val="0"/>
                  </a:spcBef>
                  <a:spcAft>
                    <a:spcPct val="0"/>
                  </a:spcAft>
                </a:pPr>
                <a:r>
                  <a:rPr kumimoji="1" lang="en-US" dirty="0">
                    <a:latin typeface="Arial" charset="0"/>
                    <a:ea typeface="新細明體" charset="-120"/>
                  </a:rPr>
                  <a:t> detector</a:t>
                </a:r>
              </a:p>
            </p:txBody>
          </p:sp>
          <p:sp>
            <p:nvSpPr>
              <p:cNvPr id="59" name="Rectangle 58"/>
              <p:cNvSpPr/>
              <p:nvPr/>
            </p:nvSpPr>
            <p:spPr bwMode="auto">
              <a:xfrm>
                <a:off x="4464050" y="1645978"/>
                <a:ext cx="1115937" cy="389765"/>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sz="1300" dirty="0">
                    <a:latin typeface="Arial" charset="0"/>
                    <a:ea typeface="新細明體" charset="-120"/>
                  </a:rPr>
                  <a:t>Restored Images</a:t>
                </a:r>
              </a:p>
            </p:txBody>
          </p:sp>
          <p:sp>
            <p:nvSpPr>
              <p:cNvPr id="60" name="Rectangle 59"/>
              <p:cNvSpPr/>
              <p:nvPr/>
            </p:nvSpPr>
            <p:spPr bwMode="auto">
              <a:xfrm>
                <a:off x="2668264" y="1688486"/>
                <a:ext cx="1651769" cy="10234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1" compatLnSpc="1">
                <a:prstTxWarp prst="textNoShape">
                  <a:avLst/>
                </a:prstTxWarp>
              </a:bodyPr>
              <a:lstStyle/>
              <a:p>
                <a:pPr algn="ctr" fontAlgn="base">
                  <a:spcBef>
                    <a:spcPct val="0"/>
                  </a:spcBef>
                  <a:spcAft>
                    <a:spcPct val="0"/>
                  </a:spcAft>
                </a:pPr>
                <a:r>
                  <a:rPr kumimoji="1" lang="en-US" dirty="0">
                    <a:latin typeface="Arial" charset="0"/>
                    <a:ea typeface="新細明體" charset="-120"/>
                  </a:rPr>
                  <a:t>Image restoration model</a:t>
                </a:r>
              </a:p>
            </p:txBody>
          </p:sp>
          <p:sp>
            <p:nvSpPr>
              <p:cNvPr id="61" name="Right Arrow 60"/>
              <p:cNvSpPr/>
              <p:nvPr/>
            </p:nvSpPr>
            <p:spPr bwMode="auto">
              <a:xfrm>
                <a:off x="1907579" y="2204864"/>
                <a:ext cx="364455" cy="337840"/>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kumimoji="1" lang="en-US" b="1" dirty="0">
                  <a:latin typeface="Arial" charset="0"/>
                  <a:ea typeface="新細明體" charset="-120"/>
                </a:endParaRPr>
              </a:p>
            </p:txBody>
          </p:sp>
          <p:sp>
            <p:nvSpPr>
              <p:cNvPr id="62" name="Right Arrow 61"/>
              <p:cNvSpPr/>
              <p:nvPr/>
            </p:nvSpPr>
            <p:spPr bwMode="auto">
              <a:xfrm>
                <a:off x="4573526" y="2059943"/>
                <a:ext cx="1041645" cy="419647"/>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kumimoji="1" lang="en-US" b="1" dirty="0">
                  <a:latin typeface="Arial" charset="0"/>
                  <a:ea typeface="新細明體" charset="-120"/>
                </a:endParaRPr>
              </a:p>
            </p:txBody>
          </p:sp>
        </p:grpSp>
        <p:cxnSp>
          <p:nvCxnSpPr>
            <p:cNvPr id="53" name="Straight Arrow Connector 52"/>
            <p:cNvCxnSpPr/>
            <p:nvPr/>
          </p:nvCxnSpPr>
          <p:spPr bwMode="auto">
            <a:xfrm>
              <a:off x="7668344" y="2721315"/>
              <a:ext cx="768987" cy="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54" name="Straight Arrow Connector 53"/>
            <p:cNvCxnSpPr/>
            <p:nvPr/>
          </p:nvCxnSpPr>
          <p:spPr bwMode="auto">
            <a:xfrm>
              <a:off x="7668344" y="3212976"/>
              <a:ext cx="768987" cy="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sp>
          <p:nvSpPr>
            <p:cNvPr id="55" name="Rectangle 54"/>
            <p:cNvSpPr/>
            <p:nvPr/>
          </p:nvSpPr>
          <p:spPr bwMode="auto">
            <a:xfrm>
              <a:off x="7910981" y="2347902"/>
              <a:ext cx="549451" cy="270927"/>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prstTxWarp prst="textNoShape">
                <a:avLst/>
              </a:prstTxWarp>
            </a:bodyPr>
            <a:lstStyle/>
            <a:p>
              <a:pPr algn="ctr" fontAlgn="base">
                <a:spcBef>
                  <a:spcPct val="0"/>
                </a:spcBef>
                <a:spcAft>
                  <a:spcPct val="0"/>
                </a:spcAft>
              </a:pPr>
              <a:r>
                <a:rPr kumimoji="1" lang="en-US" sz="1600" dirty="0" err="1">
                  <a:latin typeface="Arial" charset="0"/>
                  <a:ea typeface="新細明體" charset="-120"/>
                </a:rPr>
                <a:t>Loc</a:t>
              </a:r>
              <a:endParaRPr kumimoji="1" lang="en-US" sz="1600" dirty="0">
                <a:latin typeface="Arial" charset="0"/>
                <a:ea typeface="新細明體" charset="-120"/>
              </a:endParaRPr>
            </a:p>
          </p:txBody>
        </p:sp>
        <p:sp>
          <p:nvSpPr>
            <p:cNvPr id="56" name="Rectangle 55"/>
            <p:cNvSpPr/>
            <p:nvPr/>
          </p:nvSpPr>
          <p:spPr bwMode="auto">
            <a:xfrm>
              <a:off x="7956376" y="2892028"/>
              <a:ext cx="371625" cy="248934"/>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prstTxWarp prst="textNoShape">
                <a:avLst/>
              </a:prstTxWarp>
            </a:bodyPr>
            <a:lstStyle/>
            <a:p>
              <a:pPr algn="ctr" fontAlgn="base">
                <a:spcBef>
                  <a:spcPct val="0"/>
                </a:spcBef>
                <a:spcAft>
                  <a:spcPct val="0"/>
                </a:spcAft>
              </a:pPr>
              <a:r>
                <a:rPr kumimoji="1" lang="en-US" sz="1600" dirty="0" err="1">
                  <a:latin typeface="Arial" charset="0"/>
                  <a:ea typeface="新細明體" charset="-120"/>
                </a:rPr>
                <a:t>Cls</a:t>
              </a:r>
              <a:endParaRPr kumimoji="1" lang="en-US" sz="1600" dirty="0">
                <a:latin typeface="Arial" charset="0"/>
                <a:ea typeface="新細明體" charset="-120"/>
              </a:endParaRPr>
            </a:p>
          </p:txBody>
        </p:sp>
      </p:grpSp>
      <p:sp>
        <p:nvSpPr>
          <p:cNvPr id="64" name="內容版面配置區 2">
            <a:extLst>
              <a:ext uri="{FF2B5EF4-FFF2-40B4-BE49-F238E27FC236}">
                <a16:creationId xmlns:a16="http://schemas.microsoft.com/office/drawing/2014/main" id="{0005FF35-F593-4695-A342-3E481CECD8E1}"/>
              </a:ext>
            </a:extLst>
          </p:cNvPr>
          <p:cNvSpPr txBox="1">
            <a:spLocks/>
          </p:cNvSpPr>
          <p:nvPr/>
        </p:nvSpPr>
        <p:spPr bwMode="auto">
          <a:xfrm>
            <a:off x="35497" y="764704"/>
            <a:ext cx="3528392" cy="598576"/>
          </a:xfrm>
          <a:prstGeom prst="rect">
            <a:avLst/>
          </a:prstGeom>
          <a:noFill/>
          <a:ln>
            <a:noFill/>
          </a:ln>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fontAlgn="ctr">
              <a:lnSpc>
                <a:spcPct val="150000"/>
              </a:lnSpc>
              <a:buNone/>
            </a:pPr>
            <a:r>
              <a:rPr lang="en-US" altLang="zh-CN" sz="2400" b="1" kern="0" dirty="0">
                <a:latin typeface="Arial" panose="020B0604020202020204" pitchFamily="34" charset="0"/>
                <a:cs typeface="Arial" panose="020B0604020202020204" pitchFamily="34" charset="0"/>
              </a:rPr>
              <a:t>1. </a:t>
            </a:r>
            <a:r>
              <a:rPr lang="en-US" altLang="zh-CN" sz="2400" b="1" kern="0" dirty="0" err="1">
                <a:latin typeface="Arial" panose="020B0604020202020204" pitchFamily="34" charset="0"/>
                <a:cs typeface="Arial" panose="020B0604020202020204" pitchFamily="34" charset="0"/>
              </a:rPr>
              <a:t>DSNet</a:t>
            </a:r>
            <a:r>
              <a:rPr lang="en-US" altLang="zh-CN" sz="2400" b="1" kern="0" dirty="0">
                <a:latin typeface="Arial" panose="020B0604020202020204" pitchFamily="34" charset="0"/>
                <a:cs typeface="Arial" panose="020B0604020202020204" pitchFamily="34" charset="0"/>
              </a:rPr>
              <a:t> architecture</a:t>
            </a:r>
          </a:p>
        </p:txBody>
      </p:sp>
    </p:spTree>
    <p:extLst>
      <p:ext uri="{BB962C8B-B14F-4D97-AF65-F5344CB8AC3E}">
        <p14:creationId xmlns:p14="http://schemas.microsoft.com/office/powerpoint/2010/main" val="21733908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52" name="內容版面配置區 2">
            <a:extLst>
              <a:ext uri="{FF2B5EF4-FFF2-40B4-BE49-F238E27FC236}">
                <a16:creationId xmlns:a16="http://schemas.microsoft.com/office/drawing/2014/main" id="{0005FF35-F593-4695-A342-3E481CECD8E1}"/>
              </a:ext>
            </a:extLst>
          </p:cNvPr>
          <p:cNvSpPr txBox="1">
            <a:spLocks/>
          </p:cNvSpPr>
          <p:nvPr/>
        </p:nvSpPr>
        <p:spPr bwMode="auto">
          <a:xfrm>
            <a:off x="683568" y="4736321"/>
            <a:ext cx="7848872" cy="1933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fontAlgn="ctr">
              <a:lnSpc>
                <a:spcPct val="150000"/>
              </a:lnSpc>
            </a:pPr>
            <a:r>
              <a:rPr lang="en-US" altLang="zh-CN" sz="1800" kern="0" dirty="0">
                <a:latin typeface="Arial" panose="020B0604020202020204" pitchFamily="34" charset="0"/>
                <a:cs typeface="Arial" panose="020B0604020202020204" pitchFamily="34" charset="0"/>
              </a:rPr>
              <a:t>Detection subnet: Employing </a:t>
            </a:r>
            <a:r>
              <a:rPr lang="en-US" altLang="zh-CN" sz="1800" kern="0" dirty="0" err="1">
                <a:latin typeface="Arial" panose="020B0604020202020204" pitchFamily="34" charset="0"/>
                <a:cs typeface="Arial" panose="020B0604020202020204" pitchFamily="34" charset="0"/>
              </a:rPr>
              <a:t>RetinaNet</a:t>
            </a:r>
            <a:r>
              <a:rPr lang="en-US" altLang="zh-CN" sz="1800" kern="0" dirty="0">
                <a:latin typeface="Arial" panose="020B0604020202020204" pitchFamily="34" charset="0"/>
                <a:cs typeface="Arial" panose="020B0604020202020204" pitchFamily="34" charset="0"/>
              </a:rPr>
              <a:t> [1] for object classification and localization.</a:t>
            </a:r>
          </a:p>
          <a:p>
            <a:pPr fontAlgn="ctr">
              <a:lnSpc>
                <a:spcPct val="150000"/>
              </a:lnSpc>
            </a:pPr>
            <a:r>
              <a:rPr lang="en-US" altLang="zh-CN" sz="1800" kern="0" dirty="0">
                <a:latin typeface="Arial" panose="020B0604020202020204" pitchFamily="34" charset="0"/>
                <a:cs typeface="Arial" panose="020B0604020202020204" pitchFamily="34" charset="0"/>
              </a:rPr>
              <a:t> Restoration </a:t>
            </a:r>
            <a:r>
              <a:rPr lang="en-US" altLang="zh-CN" sz="1800" kern="0" dirty="0">
                <a:latin typeface="Arial" panose="020B0604020202020204" pitchFamily="34" charset="0"/>
                <a:cs typeface="Arial" panose="020B0604020202020204" pitchFamily="34" charset="0"/>
              </a:rPr>
              <a:t>subnet: A</a:t>
            </a:r>
            <a:r>
              <a:rPr lang="en-US" altLang="zh-CN" sz="1800" kern="0" dirty="0">
                <a:latin typeface="Arial" panose="020B0604020202020204" pitchFamily="34" charset="0"/>
                <a:cs typeface="Arial" panose="020B0604020202020204" pitchFamily="34" charset="0"/>
              </a:rPr>
              <a:t>ttaching a proposed feature recovery (FR) module to the CB module for visibility enhancement</a:t>
            </a:r>
            <a:endParaRPr lang="en-US" altLang="zh-CN" sz="1800" kern="0" dirty="0">
              <a:latin typeface="Arial" panose="020B0604020202020204" pitchFamily="34" charset="0"/>
              <a:cs typeface="Arial" panose="020B0604020202020204" pitchFamily="34" charset="0"/>
            </a:endParaRPr>
          </a:p>
        </p:txBody>
      </p:sp>
      <p:sp>
        <p:nvSpPr>
          <p:cNvPr id="50" name="內容版面配置區 2">
            <a:extLst>
              <a:ext uri="{FF2B5EF4-FFF2-40B4-BE49-F238E27FC236}">
                <a16:creationId xmlns:a16="http://schemas.microsoft.com/office/drawing/2014/main" id="{0005FF35-F593-4695-A342-3E481CECD8E1}"/>
              </a:ext>
            </a:extLst>
          </p:cNvPr>
          <p:cNvSpPr txBox="1">
            <a:spLocks/>
          </p:cNvSpPr>
          <p:nvPr/>
        </p:nvSpPr>
        <p:spPr bwMode="auto">
          <a:xfrm>
            <a:off x="192105" y="1368038"/>
            <a:ext cx="7848872" cy="740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fontAlgn="ctr">
              <a:lnSpc>
                <a:spcPct val="150000"/>
              </a:lnSpc>
            </a:pPr>
            <a:endParaRPr lang="en-US" altLang="zh-CN" sz="2400" kern="0" dirty="0">
              <a:latin typeface="Arial" panose="020B0604020202020204" pitchFamily="34" charset="0"/>
              <a:cs typeface="Arial" panose="020B0604020202020204" pitchFamily="34" charset="0"/>
            </a:endParaRPr>
          </a:p>
        </p:txBody>
      </p:sp>
      <p:grpSp>
        <p:nvGrpSpPr>
          <p:cNvPr id="5" name="Group 4"/>
          <p:cNvGrpSpPr/>
          <p:nvPr/>
        </p:nvGrpSpPr>
        <p:grpSpPr>
          <a:xfrm>
            <a:off x="850579" y="1367500"/>
            <a:ext cx="7514853" cy="3357644"/>
            <a:chOff x="369515" y="862800"/>
            <a:chExt cx="8162925" cy="3900312"/>
          </a:xfrm>
        </p:grpSpPr>
        <p:pic>
          <p:nvPicPr>
            <p:cNvPr id="4" name="Picture 3"/>
            <p:cNvPicPr>
              <a:picLocks noChangeAspect="1"/>
            </p:cNvPicPr>
            <p:nvPr/>
          </p:nvPicPr>
          <p:blipFill>
            <a:blip r:embed="rId3"/>
            <a:stretch>
              <a:fillRect/>
            </a:stretch>
          </p:blipFill>
          <p:spPr>
            <a:xfrm>
              <a:off x="369515" y="862800"/>
              <a:ext cx="8162925" cy="3800475"/>
            </a:xfrm>
            <a:prstGeom prst="rect">
              <a:avLst/>
            </a:prstGeom>
          </p:spPr>
        </p:pic>
        <p:sp>
          <p:nvSpPr>
            <p:cNvPr id="29" name="內容版面配置區 2">
              <a:extLst>
                <a:ext uri="{FF2B5EF4-FFF2-40B4-BE49-F238E27FC236}">
                  <a16:creationId xmlns:a16="http://schemas.microsoft.com/office/drawing/2014/main" id="{0005FF35-F593-4695-A342-3E481CECD8E1}"/>
                </a:ext>
              </a:extLst>
            </p:cNvPr>
            <p:cNvSpPr txBox="1">
              <a:spLocks/>
            </p:cNvSpPr>
            <p:nvPr/>
          </p:nvSpPr>
          <p:spPr bwMode="auto">
            <a:xfrm>
              <a:off x="380947" y="4319436"/>
              <a:ext cx="4343795" cy="443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fontAlgn="ctr">
                <a:lnSpc>
                  <a:spcPct val="150000"/>
                </a:lnSpc>
                <a:buNone/>
              </a:pPr>
              <a:r>
                <a:rPr lang="en-US" altLang="zh-CN" sz="1600" kern="0" dirty="0">
                  <a:latin typeface="Arial" panose="020B0604020202020204" pitchFamily="34" charset="0"/>
                  <a:cs typeface="Arial" panose="020B0604020202020204" pitchFamily="34" charset="0"/>
                </a:rPr>
                <a:t>The </a:t>
              </a:r>
              <a:r>
                <a:rPr lang="en-US" altLang="zh-CN" sz="1600" kern="0" dirty="0">
                  <a:latin typeface="Arial" panose="020B0604020202020204" pitchFamily="34" charset="0"/>
                  <a:cs typeface="Arial" panose="020B0604020202020204" pitchFamily="34" charset="0"/>
                </a:rPr>
                <a:t>architecture of </a:t>
              </a:r>
              <a:r>
                <a:rPr lang="en-US" altLang="zh-CN" sz="1600" kern="0" dirty="0" err="1">
                  <a:latin typeface="Arial" panose="020B0604020202020204" pitchFamily="34" charset="0"/>
                  <a:cs typeface="Arial" panose="020B0604020202020204" pitchFamily="34" charset="0"/>
                </a:rPr>
                <a:t>DSNet</a:t>
              </a:r>
              <a:endParaRPr lang="en-US" altLang="zh-CN" sz="1600" kern="0" dirty="0">
                <a:latin typeface="Arial" panose="020B0604020202020204" pitchFamily="34" charset="0"/>
                <a:cs typeface="Arial" panose="020B0604020202020204" pitchFamily="34" charset="0"/>
              </a:endParaRPr>
            </a:p>
          </p:txBody>
        </p:sp>
      </p:grpSp>
      <p:sp>
        <p:nvSpPr>
          <p:cNvPr id="10" name="內容版面配置區 2">
            <a:extLst>
              <a:ext uri="{FF2B5EF4-FFF2-40B4-BE49-F238E27FC236}">
                <a16:creationId xmlns:a16="http://schemas.microsoft.com/office/drawing/2014/main" id="{0005FF35-F593-4695-A342-3E481CECD8E1}"/>
              </a:ext>
            </a:extLst>
          </p:cNvPr>
          <p:cNvSpPr txBox="1">
            <a:spLocks/>
          </p:cNvSpPr>
          <p:nvPr/>
        </p:nvSpPr>
        <p:spPr bwMode="auto">
          <a:xfrm>
            <a:off x="35497" y="764704"/>
            <a:ext cx="3528392" cy="598576"/>
          </a:xfrm>
          <a:prstGeom prst="rect">
            <a:avLst/>
          </a:prstGeom>
          <a:noFill/>
          <a:ln>
            <a:noFill/>
          </a:ln>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fontAlgn="ctr">
              <a:lnSpc>
                <a:spcPct val="150000"/>
              </a:lnSpc>
              <a:buNone/>
            </a:pPr>
            <a:r>
              <a:rPr lang="en-US" altLang="zh-CN" sz="2400" b="1" kern="0" dirty="0">
                <a:latin typeface="Arial" panose="020B0604020202020204" pitchFamily="34" charset="0"/>
                <a:cs typeface="Arial" panose="020B0604020202020204" pitchFamily="34" charset="0"/>
              </a:rPr>
              <a:t>1. </a:t>
            </a:r>
            <a:r>
              <a:rPr lang="en-US" altLang="zh-CN" sz="2400" b="1" kern="0" dirty="0" err="1">
                <a:latin typeface="Arial" panose="020B0604020202020204" pitchFamily="34" charset="0"/>
                <a:cs typeface="Arial" panose="020B0604020202020204" pitchFamily="34" charset="0"/>
              </a:rPr>
              <a:t>DSNet</a:t>
            </a:r>
            <a:r>
              <a:rPr lang="en-US" altLang="zh-CN" sz="2400" b="1" kern="0" dirty="0">
                <a:latin typeface="Arial" panose="020B0604020202020204" pitchFamily="34" charset="0"/>
                <a:cs typeface="Arial" panose="020B0604020202020204" pitchFamily="34" charset="0"/>
              </a:rPr>
              <a:t> architecture</a:t>
            </a:r>
          </a:p>
        </p:txBody>
      </p:sp>
      <p:sp>
        <p:nvSpPr>
          <p:cNvPr id="12" name="標題 1"/>
          <p:cNvSpPr txBox="1">
            <a:spLocks/>
          </p:cNvSpPr>
          <p:nvPr/>
        </p:nvSpPr>
        <p:spPr bwMode="auto">
          <a:xfrm>
            <a:off x="-36512" y="-4582"/>
            <a:ext cx="91440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kumimoji="1" sz="2400" b="1">
                <a:solidFill>
                  <a:schemeClr val="tx1"/>
                </a:solidFill>
                <a:latin typeface="Times New Roman" pitchFamily="18" charset="0"/>
                <a:ea typeface="微軟正黑體" pitchFamily="34" charset="-120"/>
                <a:cs typeface="Times New Roman" pitchFamily="18" charset="0"/>
              </a:defRPr>
            </a:lvl1pPr>
            <a:lvl2pPr algn="l" rtl="0" eaLnBrk="1" fontAlgn="base" hangingPunct="1">
              <a:spcBef>
                <a:spcPct val="0"/>
              </a:spcBef>
              <a:spcAft>
                <a:spcPct val="0"/>
              </a:spcAft>
              <a:defRPr kumimoji="1" sz="2400" b="1">
                <a:solidFill>
                  <a:schemeClr val="tx1"/>
                </a:solidFill>
                <a:latin typeface="Comic Sans MS" pitchFamily="66" charset="0"/>
                <a:ea typeface="新細明體" charset="-120"/>
              </a:defRPr>
            </a:lvl2pPr>
            <a:lvl3pPr algn="l" rtl="0" eaLnBrk="1" fontAlgn="base" hangingPunct="1">
              <a:spcBef>
                <a:spcPct val="0"/>
              </a:spcBef>
              <a:spcAft>
                <a:spcPct val="0"/>
              </a:spcAft>
              <a:defRPr kumimoji="1" sz="2400" b="1">
                <a:solidFill>
                  <a:schemeClr val="tx1"/>
                </a:solidFill>
                <a:latin typeface="Comic Sans MS" pitchFamily="66" charset="0"/>
                <a:ea typeface="新細明體" charset="-120"/>
              </a:defRPr>
            </a:lvl3pPr>
            <a:lvl4pPr algn="l" rtl="0" eaLnBrk="1" fontAlgn="base" hangingPunct="1">
              <a:spcBef>
                <a:spcPct val="0"/>
              </a:spcBef>
              <a:spcAft>
                <a:spcPct val="0"/>
              </a:spcAft>
              <a:defRPr kumimoji="1" sz="2400" b="1">
                <a:solidFill>
                  <a:schemeClr val="tx1"/>
                </a:solidFill>
                <a:latin typeface="Comic Sans MS" pitchFamily="66" charset="0"/>
                <a:ea typeface="新細明體" charset="-120"/>
              </a:defRPr>
            </a:lvl4pPr>
            <a:lvl5pPr algn="l" rtl="0" eaLnBrk="1" fontAlgn="base" hangingPunct="1">
              <a:spcBef>
                <a:spcPct val="0"/>
              </a:spcBef>
              <a:spcAft>
                <a:spcPct val="0"/>
              </a:spcAft>
              <a:defRPr kumimoji="1" sz="2400" b="1">
                <a:solidFill>
                  <a:schemeClr val="tx1"/>
                </a:solidFill>
                <a:latin typeface="Comic Sans MS" pitchFamily="66" charset="0"/>
                <a:ea typeface="新細明體" charset="-120"/>
              </a:defRPr>
            </a:lvl5pPr>
            <a:lvl6pPr marL="457200" algn="l" rtl="0" eaLnBrk="1" fontAlgn="base" hangingPunct="1">
              <a:spcBef>
                <a:spcPct val="0"/>
              </a:spcBef>
              <a:spcAft>
                <a:spcPct val="0"/>
              </a:spcAft>
              <a:defRPr kumimoji="1" sz="2400" b="1">
                <a:solidFill>
                  <a:schemeClr val="tx1"/>
                </a:solidFill>
                <a:latin typeface="Comic Sans MS" pitchFamily="66" charset="0"/>
                <a:ea typeface="新細明體" charset="-120"/>
              </a:defRPr>
            </a:lvl6pPr>
            <a:lvl7pPr marL="914400" algn="l" rtl="0" eaLnBrk="1" fontAlgn="base" hangingPunct="1">
              <a:spcBef>
                <a:spcPct val="0"/>
              </a:spcBef>
              <a:spcAft>
                <a:spcPct val="0"/>
              </a:spcAft>
              <a:defRPr kumimoji="1" sz="2400" b="1">
                <a:solidFill>
                  <a:schemeClr val="tx1"/>
                </a:solidFill>
                <a:latin typeface="Comic Sans MS" pitchFamily="66" charset="0"/>
                <a:ea typeface="新細明體" charset="-120"/>
              </a:defRPr>
            </a:lvl7pPr>
            <a:lvl8pPr marL="1371600" algn="l" rtl="0" eaLnBrk="1" fontAlgn="base" hangingPunct="1">
              <a:spcBef>
                <a:spcPct val="0"/>
              </a:spcBef>
              <a:spcAft>
                <a:spcPct val="0"/>
              </a:spcAft>
              <a:defRPr kumimoji="1" sz="2400" b="1">
                <a:solidFill>
                  <a:schemeClr val="tx1"/>
                </a:solidFill>
                <a:latin typeface="Comic Sans MS" pitchFamily="66" charset="0"/>
                <a:ea typeface="新細明體" charset="-120"/>
              </a:defRPr>
            </a:lvl8pPr>
            <a:lvl9pPr marL="1828800" algn="l" rtl="0" eaLnBrk="1" fontAlgn="base" hangingPunct="1">
              <a:spcBef>
                <a:spcPct val="0"/>
              </a:spcBef>
              <a:spcAft>
                <a:spcPct val="0"/>
              </a:spcAft>
              <a:defRPr kumimoji="1" sz="2400" b="1">
                <a:solidFill>
                  <a:schemeClr val="tx1"/>
                </a:solidFill>
                <a:latin typeface="Comic Sans MS" pitchFamily="66" charset="0"/>
                <a:ea typeface="新細明體" charset="-120"/>
              </a:defRPr>
            </a:lvl9pPr>
          </a:lstStyle>
          <a:p>
            <a:pPr algn="ctr"/>
            <a:r>
              <a:rPr lang="en-US" altLang="zh-TW" sz="3200" kern="0" dirty="0">
                <a:latin typeface="Arial" panose="020B0604020202020204" pitchFamily="34" charset="0"/>
                <a:cs typeface="Arial" panose="020B0604020202020204" pitchFamily="34" charset="0"/>
              </a:rPr>
              <a:t>III-1. Proposed </a:t>
            </a:r>
            <a:r>
              <a:rPr lang="en-US" altLang="zh-TW" sz="3200" kern="0" dirty="0" err="1">
                <a:latin typeface="Arial" panose="020B0604020202020204" pitchFamily="34" charset="0"/>
                <a:cs typeface="Arial" panose="020B0604020202020204" pitchFamily="34" charset="0"/>
              </a:rPr>
              <a:t>DSNet</a:t>
            </a:r>
            <a:r>
              <a:rPr lang="en-US" altLang="zh-TW" sz="3200" kern="0" dirty="0">
                <a:latin typeface="Arial" panose="020B0604020202020204" pitchFamily="34" charset="0"/>
                <a:cs typeface="Arial" panose="020B0604020202020204" pitchFamily="34" charset="0"/>
              </a:rPr>
              <a:t> Method</a:t>
            </a:r>
            <a:endParaRPr lang="zh-TW" altLang="en-US" sz="3200" kern="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2634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3" name="Picture 2"/>
          <p:cNvPicPr>
            <a:picLocks noChangeAspect="1"/>
          </p:cNvPicPr>
          <p:nvPr/>
        </p:nvPicPr>
        <p:blipFill>
          <a:blip r:embed="rId3"/>
          <a:stretch>
            <a:fillRect/>
          </a:stretch>
        </p:blipFill>
        <p:spPr>
          <a:xfrm>
            <a:off x="452440" y="1584027"/>
            <a:ext cx="8239125" cy="2305050"/>
          </a:xfrm>
          <a:prstGeom prst="rect">
            <a:avLst/>
          </a:prstGeom>
        </p:spPr>
      </p:pic>
      <p:sp>
        <p:nvSpPr>
          <p:cNvPr id="14" name="內容版面配置區 2">
            <a:extLst>
              <a:ext uri="{FF2B5EF4-FFF2-40B4-BE49-F238E27FC236}">
                <a16:creationId xmlns:a16="http://schemas.microsoft.com/office/drawing/2014/main" id="{0005FF35-F593-4695-A342-3E481CECD8E1}"/>
              </a:ext>
            </a:extLst>
          </p:cNvPr>
          <p:cNvSpPr txBox="1">
            <a:spLocks/>
          </p:cNvSpPr>
          <p:nvPr/>
        </p:nvSpPr>
        <p:spPr bwMode="auto">
          <a:xfrm>
            <a:off x="452437" y="3717032"/>
            <a:ext cx="7848872"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fontAlgn="ctr">
              <a:lnSpc>
                <a:spcPct val="150000"/>
              </a:lnSpc>
              <a:buNone/>
            </a:pPr>
            <a:r>
              <a:rPr lang="en-US" altLang="zh-CN" sz="1800" kern="0" dirty="0">
                <a:latin typeface="Arial" panose="020B0604020202020204" pitchFamily="34" charset="0"/>
                <a:cs typeface="Arial" panose="020B0604020202020204" pitchFamily="34" charset="0"/>
              </a:rPr>
              <a:t>Flowchart </a:t>
            </a:r>
            <a:r>
              <a:rPr lang="en-US" altLang="zh-CN" sz="1800" kern="0" dirty="0">
                <a:latin typeface="Arial" panose="020B0604020202020204" pitchFamily="34" charset="0"/>
                <a:cs typeface="Arial" panose="020B0604020202020204" pitchFamily="34" charset="0"/>
              </a:rPr>
              <a:t>of restoration </a:t>
            </a:r>
            <a:r>
              <a:rPr lang="en-US" altLang="zh-CN" sz="1800" kern="0" dirty="0">
                <a:latin typeface="Arial" panose="020B0604020202020204" pitchFamily="34" charset="0"/>
                <a:cs typeface="Arial" panose="020B0604020202020204" pitchFamily="34" charset="0"/>
              </a:rPr>
              <a:t>subnetwork</a:t>
            </a:r>
            <a:endParaRPr lang="en-US" altLang="zh-CN" sz="1800" kern="0" dirty="0">
              <a:latin typeface="Arial" panose="020B0604020202020204" pitchFamily="34" charset="0"/>
              <a:cs typeface="Arial" panose="020B0604020202020204" pitchFamily="34" charset="0"/>
            </a:endParaRPr>
          </a:p>
        </p:txBody>
      </p:sp>
      <p:sp>
        <p:nvSpPr>
          <p:cNvPr id="4" name="Rectangle 3"/>
          <p:cNvSpPr/>
          <p:nvPr/>
        </p:nvSpPr>
        <p:spPr>
          <a:xfrm>
            <a:off x="452440" y="4521296"/>
            <a:ext cx="7905773" cy="1938992"/>
          </a:xfrm>
          <a:prstGeom prst="rect">
            <a:avLst/>
          </a:prstGeom>
        </p:spPr>
        <p:txBody>
          <a:bodyPr wrap="square">
            <a:spAutoFit/>
          </a:bodyPr>
          <a:lstStyle/>
          <a:p>
            <a:pPr>
              <a:lnSpc>
                <a:spcPct val="150000"/>
              </a:lnSpc>
            </a:pPr>
            <a:r>
              <a:rPr lang="en-US" sz="2000" b="1" dirty="0">
                <a:solidFill>
                  <a:srgbClr val="000000"/>
                </a:solidFill>
                <a:latin typeface="Arial" panose="020B0604020202020204" pitchFamily="34" charset="0"/>
                <a:cs typeface="Arial" panose="020B0604020202020204" pitchFamily="34" charset="0"/>
              </a:rPr>
              <a:t>a) Common Block (CB) module:</a:t>
            </a:r>
          </a:p>
          <a:p>
            <a:pPr marL="800095" lvl="1" indent="-342898">
              <a:lnSpc>
                <a:spcPct val="150000"/>
              </a:lnSpc>
              <a:buFont typeface="Wingdings" panose="05000000000000000000" pitchFamily="2" charset="2"/>
              <a:buChar char="§"/>
            </a:pPr>
            <a:r>
              <a:rPr lang="en-US" sz="2000" dirty="0">
                <a:solidFill>
                  <a:srgbClr val="000000"/>
                </a:solidFill>
                <a:latin typeface="Arial" panose="020B0604020202020204" pitchFamily="34" charset="0"/>
                <a:cs typeface="Arial" panose="020B0604020202020204" pitchFamily="34" charset="0"/>
              </a:rPr>
              <a:t>Is shared by the detection subnet</a:t>
            </a:r>
          </a:p>
          <a:p>
            <a:pPr marL="800095" lvl="1" indent="-342898">
              <a:lnSpc>
                <a:spcPct val="150000"/>
              </a:lnSpc>
              <a:buFont typeface="Wingdings" panose="05000000000000000000" pitchFamily="2" charset="2"/>
              <a:buChar char="§"/>
            </a:pPr>
            <a:r>
              <a:rPr lang="en-US" sz="2000" dirty="0">
                <a:solidFill>
                  <a:srgbClr val="000000"/>
                </a:solidFill>
                <a:latin typeface="Arial" panose="020B0604020202020204" pitchFamily="34" charset="0"/>
                <a:cs typeface="Arial" panose="020B0604020202020204" pitchFamily="34" charset="0"/>
              </a:rPr>
              <a:t>Consist of first 10 convolutional </a:t>
            </a:r>
            <a:r>
              <a:rPr lang="en-US" sz="2000" dirty="0">
                <a:solidFill>
                  <a:srgbClr val="000000"/>
                </a:solidFill>
                <a:latin typeface="Arial" panose="020B0604020202020204" pitchFamily="34" charset="0"/>
                <a:cs typeface="Arial" panose="020B0604020202020204" pitchFamily="34" charset="0"/>
              </a:rPr>
              <a:t>layers</a:t>
            </a:r>
          </a:p>
          <a:p>
            <a:pPr marL="800095" lvl="1" indent="-342898">
              <a:lnSpc>
                <a:spcPct val="150000"/>
              </a:lnSpc>
              <a:buFont typeface="Wingdings" panose="05000000000000000000" pitchFamily="2" charset="2"/>
              <a:buChar char="§"/>
            </a:pPr>
            <a:r>
              <a:rPr lang="en-US" sz="2000" dirty="0">
                <a:solidFill>
                  <a:srgbClr val="000000"/>
                </a:solidFill>
                <a:latin typeface="Arial" panose="020B0604020202020204" pitchFamily="34" charset="0"/>
                <a:cs typeface="Arial" panose="020B0604020202020204" pitchFamily="34" charset="0"/>
              </a:rPr>
              <a:t>Extracting the feature of the input image</a:t>
            </a:r>
          </a:p>
        </p:txBody>
      </p:sp>
      <p:sp>
        <p:nvSpPr>
          <p:cNvPr id="10" name="標題 1"/>
          <p:cNvSpPr>
            <a:spLocks noGrp="1"/>
          </p:cNvSpPr>
          <p:nvPr>
            <p:ph type="title"/>
          </p:nvPr>
        </p:nvSpPr>
        <p:spPr>
          <a:xfrm>
            <a:off x="1" y="3"/>
            <a:ext cx="9144000" cy="720725"/>
          </a:xfrm>
        </p:spPr>
        <p:txBody>
          <a:bodyPr/>
          <a:lstStyle/>
          <a:p>
            <a:pPr algn="ctr"/>
            <a:r>
              <a:rPr lang="en-US" altLang="zh-TW" sz="3200" dirty="0">
                <a:latin typeface="Arial" panose="020B0604020202020204" pitchFamily="34" charset="0"/>
                <a:cs typeface="Arial" panose="020B0604020202020204" pitchFamily="34" charset="0"/>
              </a:rPr>
              <a:t>III-1. Proposed </a:t>
            </a:r>
            <a:r>
              <a:rPr lang="en-US" altLang="zh-TW" sz="3200" dirty="0" err="1">
                <a:latin typeface="Arial" panose="020B0604020202020204" pitchFamily="34" charset="0"/>
                <a:cs typeface="Arial" panose="020B0604020202020204" pitchFamily="34" charset="0"/>
              </a:rPr>
              <a:t>DSNet</a:t>
            </a:r>
            <a:r>
              <a:rPr lang="en-US" altLang="zh-TW" sz="3200" dirty="0">
                <a:latin typeface="Arial" panose="020B0604020202020204" pitchFamily="34" charset="0"/>
                <a:cs typeface="Arial" panose="020B0604020202020204" pitchFamily="34" charset="0"/>
              </a:rPr>
              <a:t> Method</a:t>
            </a:r>
            <a:endParaRPr lang="zh-TW" altLang="en-US" sz="3200" dirty="0">
              <a:latin typeface="Arial" panose="020B0604020202020204" pitchFamily="34" charset="0"/>
              <a:cs typeface="Arial" panose="020B0604020202020204" pitchFamily="34" charset="0"/>
            </a:endParaRPr>
          </a:p>
        </p:txBody>
      </p:sp>
      <p:sp>
        <p:nvSpPr>
          <p:cNvPr id="12" name="內容版面配置區 2">
            <a:extLst>
              <a:ext uri="{FF2B5EF4-FFF2-40B4-BE49-F238E27FC236}">
                <a16:creationId xmlns:a16="http://schemas.microsoft.com/office/drawing/2014/main" id="{0005FF35-F593-4695-A342-3E481CECD8E1}"/>
              </a:ext>
            </a:extLst>
          </p:cNvPr>
          <p:cNvSpPr txBox="1">
            <a:spLocks/>
          </p:cNvSpPr>
          <p:nvPr/>
        </p:nvSpPr>
        <p:spPr bwMode="auto">
          <a:xfrm>
            <a:off x="35497" y="764704"/>
            <a:ext cx="3528392" cy="598576"/>
          </a:xfrm>
          <a:prstGeom prst="rect">
            <a:avLst/>
          </a:prstGeom>
          <a:noFill/>
          <a:ln>
            <a:noFill/>
          </a:ln>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fontAlgn="ctr">
              <a:lnSpc>
                <a:spcPct val="150000"/>
              </a:lnSpc>
              <a:buNone/>
            </a:pPr>
            <a:r>
              <a:rPr lang="en-US" altLang="zh-CN" sz="2400" b="1" kern="0" dirty="0">
                <a:latin typeface="Arial" panose="020B0604020202020204" pitchFamily="34" charset="0"/>
                <a:cs typeface="Arial" panose="020B0604020202020204" pitchFamily="34" charset="0"/>
              </a:rPr>
              <a:t>1. </a:t>
            </a:r>
            <a:r>
              <a:rPr lang="en-US" altLang="zh-CN" sz="2400" b="1" kern="0" dirty="0" err="1">
                <a:latin typeface="Arial" panose="020B0604020202020204" pitchFamily="34" charset="0"/>
                <a:cs typeface="Arial" panose="020B0604020202020204" pitchFamily="34" charset="0"/>
              </a:rPr>
              <a:t>DSNet</a:t>
            </a:r>
            <a:r>
              <a:rPr lang="en-US" altLang="zh-CN" sz="2400" b="1" kern="0" dirty="0">
                <a:latin typeface="Arial" panose="020B0604020202020204" pitchFamily="34" charset="0"/>
                <a:cs typeface="Arial" panose="020B0604020202020204" pitchFamily="34" charset="0"/>
              </a:rPr>
              <a:t> architecture</a:t>
            </a:r>
          </a:p>
        </p:txBody>
      </p:sp>
    </p:spTree>
    <p:extLst>
      <p:ext uri="{BB962C8B-B14F-4D97-AF65-F5344CB8AC3E}">
        <p14:creationId xmlns:p14="http://schemas.microsoft.com/office/powerpoint/2010/main" val="121345866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 y="3"/>
            <a:ext cx="9144000" cy="720725"/>
          </a:xfrm>
        </p:spPr>
        <p:txBody>
          <a:bodyPr/>
          <a:lstStyle/>
          <a:p>
            <a:pPr algn="ctr"/>
            <a:r>
              <a:rPr lang="en-US" altLang="zh-TW" sz="3200" dirty="0">
                <a:latin typeface="Arial" panose="020B0604020202020204" pitchFamily="34" charset="0"/>
                <a:cs typeface="Arial" panose="020B0604020202020204" pitchFamily="34" charset="0"/>
              </a:rPr>
              <a:t>Contents</a:t>
            </a:r>
            <a:endParaRPr lang="zh-TW" altLang="en-US" sz="3200" dirty="0">
              <a:latin typeface="Arial" panose="020B0604020202020204" pitchFamily="34" charset="0"/>
              <a:cs typeface="Arial" panose="020B0604020202020204" pitchFamily="34" charset="0"/>
            </a:endParaRPr>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pSp>
        <p:nvGrpSpPr>
          <p:cNvPr id="7" name="Group 41"/>
          <p:cNvGrpSpPr>
            <a:grpSpLocks/>
          </p:cNvGrpSpPr>
          <p:nvPr/>
        </p:nvGrpSpPr>
        <p:grpSpPr bwMode="auto">
          <a:xfrm>
            <a:off x="2195736" y="1922800"/>
            <a:ext cx="4724400" cy="685800"/>
            <a:chOff x="1296" y="1824"/>
            <a:chExt cx="2976" cy="432"/>
          </a:xfrm>
        </p:grpSpPr>
        <p:sp>
          <p:nvSpPr>
            <p:cNvPr id="8" name="AutoShape 42"/>
            <p:cNvSpPr>
              <a:spLocks noChangeArrowheads="1"/>
            </p:cNvSpPr>
            <p:nvPr/>
          </p:nvSpPr>
          <p:spPr bwMode="gray">
            <a:xfrm>
              <a:off x="1536" y="1899"/>
              <a:ext cx="2736" cy="288"/>
            </a:xfrm>
            <a:prstGeom prst="roundRect">
              <a:avLst>
                <a:gd name="adj" fmla="val 16667"/>
              </a:avLst>
            </a:prstGeom>
            <a:noFill/>
            <a:ln w="28575" algn="ctr">
              <a:solidFill>
                <a:schemeClr val="accent2"/>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p>
              <a:endParaRPr lang="en-US"/>
            </a:p>
          </p:txBody>
        </p:sp>
        <p:sp>
          <p:nvSpPr>
            <p:cNvPr id="9" name="AutoShape 43"/>
            <p:cNvSpPr>
              <a:spLocks noChangeArrowheads="1"/>
            </p:cNvSpPr>
            <p:nvPr/>
          </p:nvSpPr>
          <p:spPr bwMode="gray">
            <a:xfrm>
              <a:off x="1296" y="1824"/>
              <a:ext cx="432"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 name="Text Box 44"/>
            <p:cNvSpPr txBox="1">
              <a:spLocks noChangeArrowheads="1"/>
            </p:cNvSpPr>
            <p:nvPr/>
          </p:nvSpPr>
          <p:spPr bwMode="gray">
            <a:xfrm>
              <a:off x="1824" y="1920"/>
              <a:ext cx="216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400" b="1" dirty="0"/>
                <a:t>Introduction</a:t>
              </a:r>
              <a:endParaRPr lang="en-US" sz="2400" b="1" dirty="0"/>
            </a:p>
          </p:txBody>
        </p:sp>
        <p:sp>
          <p:nvSpPr>
            <p:cNvPr id="11" name="Text Box 45"/>
            <p:cNvSpPr txBox="1">
              <a:spLocks noChangeArrowheads="1"/>
            </p:cNvSpPr>
            <p:nvPr/>
          </p:nvSpPr>
          <p:spPr bwMode="gray">
            <a:xfrm>
              <a:off x="1393" y="1886"/>
              <a:ext cx="22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solidFill>
                </a:rPr>
                <a:t>I</a:t>
              </a:r>
            </a:p>
          </p:txBody>
        </p:sp>
      </p:grpSp>
      <p:grpSp>
        <p:nvGrpSpPr>
          <p:cNvPr id="12" name="Group 51"/>
          <p:cNvGrpSpPr>
            <a:grpSpLocks/>
          </p:cNvGrpSpPr>
          <p:nvPr/>
        </p:nvGrpSpPr>
        <p:grpSpPr bwMode="auto">
          <a:xfrm>
            <a:off x="2195736" y="2867000"/>
            <a:ext cx="4724400" cy="685800"/>
            <a:chOff x="1296" y="1824"/>
            <a:chExt cx="2976" cy="432"/>
          </a:xfrm>
        </p:grpSpPr>
        <p:sp>
          <p:nvSpPr>
            <p:cNvPr id="13" name="AutoShape 52"/>
            <p:cNvSpPr>
              <a:spLocks noChangeArrowheads="1"/>
            </p:cNvSpPr>
            <p:nvPr/>
          </p:nvSpPr>
          <p:spPr bwMode="gray">
            <a:xfrm>
              <a:off x="1536" y="1899"/>
              <a:ext cx="2736" cy="288"/>
            </a:xfrm>
            <a:prstGeom prst="roundRect">
              <a:avLst>
                <a:gd name="adj" fmla="val 16667"/>
              </a:avLst>
            </a:prstGeom>
            <a:noFill/>
            <a:ln w="28575" algn="ctr">
              <a:solidFill>
                <a:schemeClr val="hlink"/>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hlink"/>
                  </a:solidFill>
                </a14:hiddenFill>
              </a:ext>
            </a:extLst>
          </p:spPr>
          <p:txBody>
            <a:bodyPr wrap="none" anchor="ctr"/>
            <a:lstStyle/>
            <a:p>
              <a:endParaRPr lang="en-US" sz="2400"/>
            </a:p>
          </p:txBody>
        </p:sp>
        <p:sp>
          <p:nvSpPr>
            <p:cNvPr id="14" name="AutoShape 53"/>
            <p:cNvSpPr>
              <a:spLocks noChangeArrowheads="1"/>
            </p:cNvSpPr>
            <p:nvPr/>
          </p:nvSpPr>
          <p:spPr bwMode="gray">
            <a:xfrm>
              <a:off x="1296" y="1824"/>
              <a:ext cx="432" cy="432"/>
            </a:xfrm>
            <a:prstGeom prst="diamond">
              <a:avLst/>
            </a:prstGeom>
            <a:solidFill>
              <a:schemeClr val="hlink"/>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a:p>
          </p:txBody>
        </p:sp>
        <p:sp>
          <p:nvSpPr>
            <p:cNvPr id="15" name="Text Box 54"/>
            <p:cNvSpPr txBox="1">
              <a:spLocks noChangeArrowheads="1"/>
            </p:cNvSpPr>
            <p:nvPr/>
          </p:nvSpPr>
          <p:spPr bwMode="gray">
            <a:xfrm>
              <a:off x="1872" y="1920"/>
              <a:ext cx="2160" cy="29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b="1" dirty="0"/>
                <a:t>Previous works</a:t>
              </a:r>
              <a:endParaRPr lang="en-US" sz="2400" b="1" dirty="0"/>
            </a:p>
          </p:txBody>
        </p:sp>
        <p:sp>
          <p:nvSpPr>
            <p:cNvPr id="16" name="Text Box 55"/>
            <p:cNvSpPr txBox="1">
              <a:spLocks noChangeArrowheads="1"/>
            </p:cNvSpPr>
            <p:nvPr/>
          </p:nvSpPr>
          <p:spPr bwMode="gray">
            <a:xfrm>
              <a:off x="1340" y="1886"/>
              <a:ext cx="328" cy="29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solidFill>
                </a:rPr>
                <a:t>II</a:t>
              </a:r>
              <a:endParaRPr lang="en-US" sz="2400" dirty="0">
                <a:solidFill>
                  <a:schemeClr val="bg1"/>
                </a:solidFill>
              </a:endParaRPr>
            </a:p>
          </p:txBody>
        </p:sp>
      </p:grpSp>
      <p:grpSp>
        <p:nvGrpSpPr>
          <p:cNvPr id="17" name="Group 56"/>
          <p:cNvGrpSpPr>
            <a:grpSpLocks/>
          </p:cNvGrpSpPr>
          <p:nvPr/>
        </p:nvGrpSpPr>
        <p:grpSpPr bwMode="auto">
          <a:xfrm>
            <a:off x="2184626" y="3705200"/>
            <a:ext cx="4735513" cy="685800"/>
            <a:chOff x="1289" y="1824"/>
            <a:chExt cx="2983" cy="432"/>
          </a:xfrm>
        </p:grpSpPr>
        <p:sp>
          <p:nvSpPr>
            <p:cNvPr id="18" name="AutoShape 57"/>
            <p:cNvSpPr>
              <a:spLocks noChangeArrowheads="1"/>
            </p:cNvSpPr>
            <p:nvPr/>
          </p:nvSpPr>
          <p:spPr bwMode="gray">
            <a:xfrm>
              <a:off x="1536" y="1899"/>
              <a:ext cx="2736" cy="288"/>
            </a:xfrm>
            <a:prstGeom prst="roundRect">
              <a:avLst>
                <a:gd name="adj" fmla="val 16667"/>
              </a:avLst>
            </a:prstGeom>
            <a:noFill/>
            <a:ln w="28575" algn="ctr">
              <a:solidFill>
                <a:schemeClr val="folHlink"/>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folHlink"/>
                  </a:solidFill>
                </a14:hiddenFill>
              </a:ext>
            </a:extLst>
          </p:spPr>
          <p:txBody>
            <a:bodyPr wrap="none" anchor="ctr"/>
            <a:lstStyle/>
            <a:p>
              <a:pPr algn="ctr"/>
              <a:endParaRPr lang="en-US"/>
            </a:p>
          </p:txBody>
        </p:sp>
        <p:sp>
          <p:nvSpPr>
            <p:cNvPr id="19" name="AutoShape 58"/>
            <p:cNvSpPr>
              <a:spLocks noChangeArrowheads="1"/>
            </p:cNvSpPr>
            <p:nvPr/>
          </p:nvSpPr>
          <p:spPr bwMode="gray">
            <a:xfrm>
              <a:off x="1296" y="1824"/>
              <a:ext cx="432" cy="432"/>
            </a:xfrm>
            <a:prstGeom prst="diamond">
              <a:avLst/>
            </a:prstGeom>
            <a:solidFill>
              <a:schemeClr val="folHlink"/>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20" name="Text Box 59"/>
            <p:cNvSpPr txBox="1">
              <a:spLocks noChangeArrowheads="1"/>
            </p:cNvSpPr>
            <p:nvPr/>
          </p:nvSpPr>
          <p:spPr bwMode="gray">
            <a:xfrm>
              <a:off x="1872" y="1917"/>
              <a:ext cx="2160" cy="291"/>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b="1" dirty="0"/>
                <a:t>Proposed Method</a:t>
              </a:r>
              <a:endParaRPr lang="en-US" sz="2400" b="1" dirty="0"/>
            </a:p>
          </p:txBody>
        </p:sp>
        <p:sp>
          <p:nvSpPr>
            <p:cNvPr id="21" name="Text Box 60"/>
            <p:cNvSpPr txBox="1">
              <a:spLocks noChangeArrowheads="1"/>
            </p:cNvSpPr>
            <p:nvPr/>
          </p:nvSpPr>
          <p:spPr bwMode="gray">
            <a:xfrm>
              <a:off x="1289" y="1886"/>
              <a:ext cx="434" cy="291"/>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solidFill>
                </a:rPr>
                <a:t>III</a:t>
              </a:r>
              <a:endParaRPr lang="en-US" sz="2400" dirty="0">
                <a:solidFill>
                  <a:schemeClr val="bg1"/>
                </a:solidFill>
              </a:endParaRPr>
            </a:p>
          </p:txBody>
        </p:sp>
      </p:grpSp>
      <p:grpSp>
        <p:nvGrpSpPr>
          <p:cNvPr id="23" name="Group 51"/>
          <p:cNvGrpSpPr>
            <a:grpSpLocks/>
          </p:cNvGrpSpPr>
          <p:nvPr/>
        </p:nvGrpSpPr>
        <p:grpSpPr bwMode="auto">
          <a:xfrm>
            <a:off x="2195736" y="4543400"/>
            <a:ext cx="4724400" cy="685800"/>
            <a:chOff x="1296" y="1824"/>
            <a:chExt cx="2976" cy="432"/>
          </a:xfrm>
        </p:grpSpPr>
        <p:sp>
          <p:nvSpPr>
            <p:cNvPr id="24" name="AutoShape 52"/>
            <p:cNvSpPr>
              <a:spLocks noChangeArrowheads="1"/>
            </p:cNvSpPr>
            <p:nvPr/>
          </p:nvSpPr>
          <p:spPr bwMode="gray">
            <a:xfrm>
              <a:off x="1536" y="1899"/>
              <a:ext cx="2736" cy="288"/>
            </a:xfrm>
            <a:prstGeom prst="roundRect">
              <a:avLst>
                <a:gd name="adj" fmla="val 16667"/>
              </a:avLst>
            </a:prstGeom>
            <a:noFill/>
            <a:ln w="28575" algn="ctr">
              <a:solidFill>
                <a:schemeClr val="hlink"/>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hlink"/>
                  </a:solidFill>
                </a14:hiddenFill>
              </a:ext>
            </a:extLst>
          </p:spPr>
          <p:txBody>
            <a:bodyPr wrap="none" anchor="ctr"/>
            <a:lstStyle/>
            <a:p>
              <a:endParaRPr lang="en-US" sz="2400"/>
            </a:p>
          </p:txBody>
        </p:sp>
        <p:sp>
          <p:nvSpPr>
            <p:cNvPr id="25" name="AutoShape 53"/>
            <p:cNvSpPr>
              <a:spLocks noChangeArrowheads="1"/>
            </p:cNvSpPr>
            <p:nvPr/>
          </p:nvSpPr>
          <p:spPr bwMode="gray">
            <a:xfrm>
              <a:off x="1296" y="1824"/>
              <a:ext cx="432" cy="432"/>
            </a:xfrm>
            <a:prstGeom prst="diamond">
              <a:avLst/>
            </a:prstGeom>
            <a:solidFill>
              <a:schemeClr val="hlink"/>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a:p>
          </p:txBody>
        </p:sp>
        <p:sp>
          <p:nvSpPr>
            <p:cNvPr id="26" name="Text Box 54"/>
            <p:cNvSpPr txBox="1">
              <a:spLocks noChangeArrowheads="1"/>
            </p:cNvSpPr>
            <p:nvPr/>
          </p:nvSpPr>
          <p:spPr bwMode="gray">
            <a:xfrm>
              <a:off x="1872" y="1920"/>
              <a:ext cx="2160" cy="29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b="1" dirty="0"/>
                <a:t>Experimental Results </a:t>
              </a:r>
            </a:p>
          </p:txBody>
        </p:sp>
        <p:sp>
          <p:nvSpPr>
            <p:cNvPr id="27" name="Text Box 55"/>
            <p:cNvSpPr txBox="1">
              <a:spLocks noChangeArrowheads="1"/>
            </p:cNvSpPr>
            <p:nvPr/>
          </p:nvSpPr>
          <p:spPr bwMode="gray">
            <a:xfrm>
              <a:off x="1330" y="1886"/>
              <a:ext cx="349" cy="29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solidFill>
                </a:rPr>
                <a:t>IV</a:t>
              </a:r>
              <a:endParaRPr lang="en-US" sz="2400" dirty="0">
                <a:solidFill>
                  <a:schemeClr val="bg1"/>
                </a:solidFill>
              </a:endParaRPr>
            </a:p>
          </p:txBody>
        </p:sp>
      </p:grpSp>
    </p:spTree>
    <p:extLst>
      <p:ext uri="{BB962C8B-B14F-4D97-AF65-F5344CB8AC3E}">
        <p14:creationId xmlns:p14="http://schemas.microsoft.com/office/powerpoint/2010/main" val="6503120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1521" y="1417709"/>
            <a:ext cx="8208912" cy="3739485"/>
          </a:xfrm>
          <a:prstGeom prst="rect">
            <a:avLst/>
          </a:prstGeom>
        </p:spPr>
        <p:txBody>
          <a:bodyPr wrap="square">
            <a:spAutoFit/>
          </a:bodyPr>
          <a:lstStyle/>
          <a:p>
            <a:pPr>
              <a:lnSpc>
                <a:spcPct val="150000"/>
              </a:lnSpc>
            </a:pPr>
            <a:r>
              <a:rPr lang="en-US" sz="2200" b="1" dirty="0">
                <a:solidFill>
                  <a:srgbClr val="000000"/>
                </a:solidFill>
                <a:latin typeface="Arial" panose="020B0604020202020204" pitchFamily="34" charset="0"/>
                <a:cs typeface="Arial" panose="020B0604020202020204" pitchFamily="34" charset="0"/>
              </a:rPr>
              <a:t>b) Feature Recovery (FR) module:</a:t>
            </a:r>
          </a:p>
          <a:p>
            <a:pPr marL="742946" lvl="1" indent="-285749" algn="just">
              <a:lnSpc>
                <a:spcPct val="150000"/>
              </a:lnSpc>
              <a:buFont typeface="Wingdings" panose="05000000000000000000" pitchFamily="2" charset="2"/>
              <a:buChar char="§"/>
            </a:pPr>
            <a:r>
              <a:rPr lang="en-US" sz="2000" dirty="0" err="1">
                <a:solidFill>
                  <a:srgbClr val="000000"/>
                </a:solidFill>
                <a:latin typeface="Arial" panose="020B0604020202020204" pitchFamily="34" charset="0"/>
                <a:cs typeface="Arial" panose="020B0604020202020204" pitchFamily="34" charset="0"/>
              </a:rPr>
              <a:t>Upsampling</a:t>
            </a:r>
            <a:r>
              <a:rPr lang="en-US" sz="2000" dirty="0">
                <a:solidFill>
                  <a:srgbClr val="000000"/>
                </a:solidFill>
                <a:latin typeface="Arial" panose="020B0604020202020204" pitchFamily="34" charset="0"/>
                <a:cs typeface="Arial" panose="020B0604020202020204" pitchFamily="34" charset="0"/>
              </a:rPr>
              <a:t> submodule</a:t>
            </a:r>
            <a:r>
              <a:rPr lang="en-US" sz="2000" dirty="0">
                <a:solidFill>
                  <a:srgbClr val="000000"/>
                </a:solidFill>
                <a:latin typeface="Arial" panose="020B0604020202020204" pitchFamily="34" charset="0"/>
                <a:cs typeface="Arial" panose="020B0604020202020204" pitchFamily="34" charset="0"/>
              </a:rPr>
              <a:t>: using bilinear interpolation technique </a:t>
            </a:r>
            <a:r>
              <a:rPr lang="en-US" sz="2000" dirty="0">
                <a:solidFill>
                  <a:srgbClr val="000000"/>
                </a:solidFill>
                <a:latin typeface="Arial" panose="020B0604020202020204" pitchFamily="34" charset="0"/>
                <a:cs typeface="Arial" panose="020B0604020202020204" pitchFamily="34" charset="0"/>
              </a:rPr>
              <a:t>match </a:t>
            </a:r>
            <a:r>
              <a:rPr lang="en-US" sz="2000" dirty="0">
                <a:solidFill>
                  <a:srgbClr val="000000"/>
                </a:solidFill>
                <a:latin typeface="Arial" panose="020B0604020202020204" pitchFamily="34" charset="0"/>
                <a:cs typeface="Arial" panose="020B0604020202020204" pitchFamily="34" charset="0"/>
              </a:rPr>
              <a:t>the resolutions of f</a:t>
            </a:r>
            <a:r>
              <a:rPr lang="en-US" sz="2000" baseline="-25000" dirty="0">
                <a:solidFill>
                  <a:srgbClr val="000000"/>
                </a:solidFill>
                <a:latin typeface="Arial" panose="020B0604020202020204" pitchFamily="34" charset="0"/>
                <a:cs typeface="Arial" panose="020B0604020202020204" pitchFamily="34" charset="0"/>
              </a:rPr>
              <a:t>C2</a:t>
            </a:r>
            <a:r>
              <a:rPr lang="en-US" sz="2000" dirty="0">
                <a:solidFill>
                  <a:srgbClr val="000000"/>
                </a:solidFill>
                <a:latin typeface="Arial" panose="020B0604020202020204" pitchFamily="34" charset="0"/>
                <a:cs typeface="Arial" panose="020B0604020202020204" pitchFamily="34" charset="0"/>
              </a:rPr>
              <a:t> and the input </a:t>
            </a:r>
            <a:r>
              <a:rPr lang="en-US" sz="2000" dirty="0">
                <a:solidFill>
                  <a:srgbClr val="000000"/>
                </a:solidFill>
                <a:latin typeface="Arial" panose="020B0604020202020204" pitchFamily="34" charset="0"/>
                <a:cs typeface="Arial" panose="020B0604020202020204" pitchFamily="34" charset="0"/>
              </a:rPr>
              <a:t>image</a:t>
            </a:r>
          </a:p>
          <a:p>
            <a:pPr marL="742946" lvl="1" indent="-285749" algn="just">
              <a:lnSpc>
                <a:spcPct val="150000"/>
              </a:lnSpc>
              <a:buFont typeface="Wingdings" panose="05000000000000000000" pitchFamily="2" charset="2"/>
              <a:buChar char="§"/>
            </a:pPr>
            <a:r>
              <a:rPr lang="en-US" sz="2000" dirty="0">
                <a:solidFill>
                  <a:srgbClr val="000000"/>
                </a:solidFill>
                <a:latin typeface="Arial" panose="020B0604020202020204" pitchFamily="34" charset="0"/>
                <a:cs typeface="Arial" panose="020B0604020202020204" pitchFamily="34" charset="0"/>
              </a:rPr>
              <a:t>Multiscale mapping (MM) submodule</a:t>
            </a:r>
            <a:r>
              <a:rPr lang="en-US" sz="2000" dirty="0">
                <a:solidFill>
                  <a:srgbClr val="000000"/>
                </a:solidFill>
                <a:latin typeface="Arial" panose="020B0604020202020204" pitchFamily="34" charset="0"/>
                <a:cs typeface="Arial" panose="020B0604020202020204" pitchFamily="34" charset="0"/>
              </a:rPr>
              <a:t>: </a:t>
            </a:r>
            <a:r>
              <a:rPr lang="en-US" sz="2000" dirty="0">
                <a:solidFill>
                  <a:srgbClr val="000000"/>
                </a:solidFill>
                <a:latin typeface="Arial" panose="020B0604020202020204" pitchFamily="34" charset="0"/>
                <a:cs typeface="Arial" panose="020B0604020202020204" pitchFamily="34" charset="0"/>
              </a:rPr>
              <a:t>employing 4 </a:t>
            </a:r>
            <a:r>
              <a:rPr lang="en-US" sz="2000" dirty="0">
                <a:solidFill>
                  <a:srgbClr val="000000"/>
                </a:solidFill>
                <a:latin typeface="Arial" panose="020B0604020202020204" pitchFamily="34" charset="0"/>
                <a:cs typeface="Arial" panose="020B0604020202020204" pitchFamily="34" charset="0"/>
              </a:rPr>
              <a:t>parallel </a:t>
            </a:r>
            <a:r>
              <a:rPr lang="en-US" sz="2000" dirty="0">
                <a:solidFill>
                  <a:srgbClr val="000000"/>
                </a:solidFill>
                <a:latin typeface="Arial" panose="020B0604020202020204" pitchFamily="34" charset="0"/>
                <a:cs typeface="Arial" panose="020B0604020202020204" pitchFamily="34" charset="0"/>
              </a:rPr>
              <a:t>convolutions (1 × 1, 3 × 3, 5 × 5, and 7 × 7) </a:t>
            </a:r>
            <a:r>
              <a:rPr lang="en-US" sz="2000" dirty="0">
                <a:solidFill>
                  <a:srgbClr val="000000"/>
                </a:solidFill>
                <a:latin typeface="Arial" panose="020B0604020202020204" pitchFamily="34" charset="0"/>
                <a:cs typeface="Arial" panose="020B0604020202020204" pitchFamily="34" charset="0"/>
              </a:rPr>
              <a:t>for multiscale feature </a:t>
            </a:r>
            <a:r>
              <a:rPr lang="en-US" sz="2000" dirty="0">
                <a:solidFill>
                  <a:srgbClr val="000000"/>
                </a:solidFill>
                <a:latin typeface="Arial" panose="020B0604020202020204" pitchFamily="34" charset="0"/>
                <a:cs typeface="Arial" panose="020B0604020202020204" pitchFamily="34" charset="0"/>
              </a:rPr>
              <a:t>extraction.</a:t>
            </a:r>
          </a:p>
          <a:p>
            <a:pPr marL="742946" lvl="1" indent="-285749" algn="just">
              <a:lnSpc>
                <a:spcPct val="150000"/>
              </a:lnSpc>
              <a:buFont typeface="Wingdings" panose="05000000000000000000" pitchFamily="2" charset="2"/>
              <a:buChar char="§"/>
            </a:pPr>
            <a:r>
              <a:rPr lang="en-US" sz="2000" dirty="0">
                <a:solidFill>
                  <a:srgbClr val="000000"/>
                </a:solidFill>
                <a:latin typeface="Arial" panose="020B0604020202020204" pitchFamily="34" charset="0"/>
                <a:cs typeface="Arial" panose="020B0604020202020204" pitchFamily="34" charset="0"/>
              </a:rPr>
              <a:t>Image production (IP) module: </a:t>
            </a:r>
            <a:r>
              <a:rPr lang="en-US" sz="2000" dirty="0">
                <a:solidFill>
                  <a:srgbClr val="000000"/>
                </a:solidFill>
                <a:latin typeface="Arial" panose="020B0604020202020204" pitchFamily="34" charset="0"/>
                <a:cs typeface="Arial" panose="020B0604020202020204" pitchFamily="34" charset="0"/>
              </a:rPr>
              <a:t>for producing </a:t>
            </a:r>
            <a:r>
              <a:rPr lang="en-US" sz="2000" dirty="0">
                <a:solidFill>
                  <a:srgbClr val="000000"/>
                </a:solidFill>
                <a:latin typeface="Arial" panose="020B0604020202020204" pitchFamily="34" charset="0"/>
                <a:cs typeface="Arial" panose="020B0604020202020204" pitchFamily="34" charset="0"/>
              </a:rPr>
              <a:t>the restored </a:t>
            </a:r>
            <a:r>
              <a:rPr lang="en-US" sz="2000" dirty="0">
                <a:solidFill>
                  <a:srgbClr val="000000"/>
                </a:solidFill>
                <a:latin typeface="Arial" panose="020B0604020202020204" pitchFamily="34" charset="0"/>
                <a:cs typeface="Arial" panose="020B0604020202020204" pitchFamily="34" charset="0"/>
              </a:rPr>
              <a:t>image.</a:t>
            </a:r>
          </a:p>
          <a:p>
            <a:pPr lvl="1">
              <a:lnSpc>
                <a:spcPct val="150000"/>
              </a:lnSpc>
            </a:pPr>
            <a:endParaRPr lang="en-US" sz="1600" dirty="0">
              <a:solidFill>
                <a:srgbClr val="000000"/>
              </a:solidFill>
              <a:latin typeface="Arial" panose="020B0604020202020204" pitchFamily="34" charset="0"/>
              <a:ea typeface="Cambria Math" panose="02040503050406030204" pitchFamily="18" charset="0"/>
              <a:cs typeface="Arial" panose="020B0604020202020204" pitchFamily="34" charset="0"/>
            </a:endParaRPr>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7" name="標題 1"/>
          <p:cNvSpPr>
            <a:spLocks noGrp="1"/>
          </p:cNvSpPr>
          <p:nvPr>
            <p:ph type="title"/>
          </p:nvPr>
        </p:nvSpPr>
        <p:spPr>
          <a:xfrm>
            <a:off x="1" y="3"/>
            <a:ext cx="9144000" cy="720725"/>
          </a:xfrm>
        </p:spPr>
        <p:txBody>
          <a:bodyPr/>
          <a:lstStyle/>
          <a:p>
            <a:pPr algn="ctr"/>
            <a:r>
              <a:rPr lang="en-US" altLang="zh-TW" sz="3200" dirty="0">
                <a:latin typeface="Arial" panose="020B0604020202020204" pitchFamily="34" charset="0"/>
                <a:cs typeface="Arial" panose="020B0604020202020204" pitchFamily="34" charset="0"/>
              </a:rPr>
              <a:t>III-1. Proposed </a:t>
            </a:r>
            <a:r>
              <a:rPr lang="en-US" altLang="zh-TW" sz="3200" dirty="0" err="1">
                <a:latin typeface="Arial" panose="020B0604020202020204" pitchFamily="34" charset="0"/>
                <a:cs typeface="Arial" panose="020B0604020202020204" pitchFamily="34" charset="0"/>
              </a:rPr>
              <a:t>DSNet</a:t>
            </a:r>
            <a:r>
              <a:rPr lang="en-US" altLang="zh-TW" sz="3200" dirty="0">
                <a:latin typeface="Arial" panose="020B0604020202020204" pitchFamily="34" charset="0"/>
                <a:cs typeface="Arial" panose="020B0604020202020204" pitchFamily="34" charset="0"/>
              </a:rPr>
              <a:t> Method</a:t>
            </a:r>
            <a:endParaRPr lang="zh-TW" altLang="en-US" sz="3200" dirty="0">
              <a:latin typeface="Arial" panose="020B0604020202020204" pitchFamily="34" charset="0"/>
              <a:cs typeface="Arial" panose="020B0604020202020204" pitchFamily="34" charset="0"/>
            </a:endParaRPr>
          </a:p>
        </p:txBody>
      </p:sp>
      <p:sp>
        <p:nvSpPr>
          <p:cNvPr id="9" name="內容版面配置區 2">
            <a:extLst>
              <a:ext uri="{FF2B5EF4-FFF2-40B4-BE49-F238E27FC236}">
                <a16:creationId xmlns:a16="http://schemas.microsoft.com/office/drawing/2014/main" id="{0005FF35-F593-4695-A342-3E481CECD8E1}"/>
              </a:ext>
            </a:extLst>
          </p:cNvPr>
          <p:cNvSpPr txBox="1">
            <a:spLocks/>
          </p:cNvSpPr>
          <p:nvPr/>
        </p:nvSpPr>
        <p:spPr bwMode="auto">
          <a:xfrm>
            <a:off x="35497" y="764704"/>
            <a:ext cx="3528392" cy="598576"/>
          </a:xfrm>
          <a:prstGeom prst="rect">
            <a:avLst/>
          </a:prstGeom>
          <a:noFill/>
          <a:ln>
            <a:noFill/>
          </a:ln>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fontAlgn="ctr">
              <a:lnSpc>
                <a:spcPct val="150000"/>
              </a:lnSpc>
              <a:buNone/>
            </a:pPr>
            <a:r>
              <a:rPr lang="en-US" altLang="zh-CN" sz="2400" b="1" kern="0" dirty="0">
                <a:latin typeface="Arial" panose="020B0604020202020204" pitchFamily="34" charset="0"/>
                <a:cs typeface="Arial" panose="020B0604020202020204" pitchFamily="34" charset="0"/>
              </a:rPr>
              <a:t>1. </a:t>
            </a:r>
            <a:r>
              <a:rPr lang="en-US" altLang="zh-CN" sz="2400" b="1" kern="0" dirty="0" err="1">
                <a:latin typeface="Arial" panose="020B0604020202020204" pitchFamily="34" charset="0"/>
                <a:cs typeface="Arial" panose="020B0604020202020204" pitchFamily="34" charset="0"/>
              </a:rPr>
              <a:t>DSNet</a:t>
            </a:r>
            <a:r>
              <a:rPr lang="en-US" altLang="zh-CN" sz="2400" b="1" kern="0" dirty="0">
                <a:latin typeface="Arial" panose="020B0604020202020204" pitchFamily="34" charset="0"/>
                <a:cs typeface="Arial" panose="020B0604020202020204" pitchFamily="34" charset="0"/>
              </a:rPr>
              <a:t> architecture</a:t>
            </a:r>
          </a:p>
        </p:txBody>
      </p:sp>
    </p:spTree>
    <p:extLst>
      <p:ext uri="{BB962C8B-B14F-4D97-AF65-F5344CB8AC3E}">
        <p14:creationId xmlns:p14="http://schemas.microsoft.com/office/powerpoint/2010/main" val="119747673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mc:AlternateContent xmlns:mc="http://schemas.openxmlformats.org/markup-compatibility/2006">
        <mc:Choice xmlns:a14="http://schemas.microsoft.com/office/drawing/2010/main" Requires="a14">
          <p:sp>
            <p:nvSpPr>
              <p:cNvPr id="4" name="Rectangle 3"/>
              <p:cNvSpPr/>
              <p:nvPr/>
            </p:nvSpPr>
            <p:spPr>
              <a:xfrm>
                <a:off x="251521" y="1387943"/>
                <a:ext cx="8208912" cy="2977162"/>
              </a:xfrm>
              <a:prstGeom prst="rect">
                <a:avLst/>
              </a:prstGeom>
            </p:spPr>
            <p:txBody>
              <a:bodyPr wrap="square">
                <a:spAutoFit/>
              </a:bodyPr>
              <a:lstStyle/>
              <a:p>
                <a:pPr>
                  <a:lnSpc>
                    <a:spcPct val="150000"/>
                  </a:lnSpc>
                </a:pPr>
                <a:r>
                  <a:rPr lang="en-US" sz="2200" b="1" dirty="0">
                    <a:solidFill>
                      <a:srgbClr val="000000"/>
                    </a:solidFill>
                    <a:latin typeface="Arial" panose="020B0604020202020204" pitchFamily="34" charset="0"/>
                    <a:cs typeface="Arial" panose="020B0604020202020204" pitchFamily="34" charset="0"/>
                  </a:rPr>
                  <a:t>b) Feature Recovery (FR) module:</a:t>
                </a:r>
              </a:p>
              <a:p>
                <a:pPr lvl="1">
                  <a:lnSpc>
                    <a:spcPct val="150000"/>
                  </a:lnSpc>
                </a:pPr>
                <a:r>
                  <a:rPr lang="en-US" sz="2000" dirty="0">
                    <a:solidFill>
                      <a:srgbClr val="000000"/>
                    </a:solidFill>
                    <a:latin typeface="Arial" panose="020B0604020202020204" pitchFamily="34" charset="0"/>
                    <a:cs typeface="Arial" panose="020B0604020202020204" pitchFamily="34" charset="0"/>
                  </a:rPr>
                  <a:t>Computing the restored image:</a:t>
                </a:r>
              </a:p>
              <a:p>
                <a:pPr lvl="1">
                  <a:lnSpc>
                    <a:spcPct val="150000"/>
                  </a:lnSpc>
                </a:pPr>
                <a14:m>
                  <m:oMathPara xmlns:m="http://schemas.openxmlformats.org/officeDocument/2006/math">
                    <m:oMathParaPr>
                      <m:jc m:val="centerGroup"/>
                    </m:oMathParaPr>
                    <m:oMath xmlns:m="http://schemas.openxmlformats.org/officeDocument/2006/math">
                      <m:r>
                        <a:rPr lang="en-US" sz="2000" i="1">
                          <a:solidFill>
                            <a:srgbClr val="000000"/>
                          </a:solidFill>
                          <a:latin typeface="Cambria Math" panose="02040503050406030204" pitchFamily="18" charset="0"/>
                          <a:cs typeface="Arial" panose="020B0604020202020204" pitchFamily="34" charset="0"/>
                        </a:rPr>
                        <m:t>𝐼</m:t>
                      </m:r>
                      <m:d>
                        <m:dPr>
                          <m:ctrlPr>
                            <a:rPr lang="en-US" sz="2000" i="1">
                              <a:solidFill>
                                <a:srgbClr val="000000"/>
                              </a:solidFill>
                              <a:latin typeface="Cambria Math" panose="02040503050406030204" pitchFamily="18" charset="0"/>
                              <a:cs typeface="Arial" panose="020B0604020202020204" pitchFamily="34" charset="0"/>
                            </a:rPr>
                          </m:ctrlPr>
                        </m:dPr>
                        <m:e>
                          <m:r>
                            <a:rPr lang="en-US" sz="2000" i="1">
                              <a:solidFill>
                                <a:srgbClr val="000000"/>
                              </a:solidFill>
                              <a:latin typeface="Cambria Math" panose="02040503050406030204" pitchFamily="18" charset="0"/>
                              <a:cs typeface="Arial" panose="020B0604020202020204" pitchFamily="34" charset="0"/>
                            </a:rPr>
                            <m:t>𝑥</m:t>
                          </m:r>
                        </m:e>
                      </m:d>
                      <m:r>
                        <a:rPr lang="en-US" sz="2000" i="1">
                          <a:solidFill>
                            <a:srgbClr val="000000"/>
                          </a:solidFill>
                          <a:latin typeface="Cambria Math" panose="02040503050406030204" pitchFamily="18" charset="0"/>
                          <a:cs typeface="Arial" panose="020B0604020202020204" pitchFamily="34" charset="0"/>
                        </a:rPr>
                        <m:t>=</m:t>
                      </m:r>
                      <m:r>
                        <a:rPr lang="en-US" sz="2000" i="1">
                          <a:solidFill>
                            <a:srgbClr val="000000"/>
                          </a:solidFill>
                          <a:latin typeface="Cambria Math" panose="02040503050406030204" pitchFamily="18" charset="0"/>
                          <a:cs typeface="Arial" panose="020B0604020202020204" pitchFamily="34" charset="0"/>
                        </a:rPr>
                        <m:t>𝐽</m:t>
                      </m:r>
                      <m:d>
                        <m:dPr>
                          <m:ctrlPr>
                            <a:rPr lang="en-US" sz="2000" i="1">
                              <a:solidFill>
                                <a:srgbClr val="000000"/>
                              </a:solidFill>
                              <a:latin typeface="Cambria Math" panose="02040503050406030204" pitchFamily="18" charset="0"/>
                              <a:cs typeface="Arial" panose="020B0604020202020204" pitchFamily="34" charset="0"/>
                            </a:rPr>
                          </m:ctrlPr>
                        </m:dPr>
                        <m:e>
                          <m:r>
                            <a:rPr lang="en-US" sz="2000" i="1">
                              <a:solidFill>
                                <a:srgbClr val="000000"/>
                              </a:solidFill>
                              <a:latin typeface="Cambria Math" panose="02040503050406030204" pitchFamily="18" charset="0"/>
                              <a:cs typeface="Arial" panose="020B0604020202020204" pitchFamily="34" charset="0"/>
                            </a:rPr>
                            <m:t>𝑥</m:t>
                          </m:r>
                        </m:e>
                      </m:d>
                      <m:r>
                        <a:rPr lang="en-US" sz="2000" i="1">
                          <a:solidFill>
                            <a:srgbClr val="000000"/>
                          </a:solidFill>
                          <a:latin typeface="Cambria Math" panose="02040503050406030204" pitchFamily="18" charset="0"/>
                          <a:cs typeface="Arial" panose="020B0604020202020204" pitchFamily="34" charset="0"/>
                        </a:rPr>
                        <m:t>𝑡</m:t>
                      </m:r>
                      <m:d>
                        <m:dPr>
                          <m:ctrlPr>
                            <a:rPr lang="en-US" sz="2000" i="1">
                              <a:solidFill>
                                <a:srgbClr val="000000"/>
                              </a:solidFill>
                              <a:latin typeface="Cambria Math" panose="02040503050406030204" pitchFamily="18" charset="0"/>
                              <a:cs typeface="Arial" panose="020B0604020202020204" pitchFamily="34" charset="0"/>
                            </a:rPr>
                          </m:ctrlPr>
                        </m:dPr>
                        <m:e>
                          <m:r>
                            <a:rPr lang="en-US" sz="2000" i="1">
                              <a:solidFill>
                                <a:srgbClr val="000000"/>
                              </a:solidFill>
                              <a:latin typeface="Cambria Math" panose="02040503050406030204" pitchFamily="18" charset="0"/>
                              <a:cs typeface="Arial" panose="020B0604020202020204" pitchFamily="34" charset="0"/>
                            </a:rPr>
                            <m:t>𝑥</m:t>
                          </m:r>
                        </m:e>
                      </m:d>
                      <m:r>
                        <a:rPr lang="en-US" sz="2000" i="1">
                          <a:solidFill>
                            <a:srgbClr val="000000"/>
                          </a:solidFill>
                          <a:latin typeface="Cambria Math" panose="02040503050406030204" pitchFamily="18" charset="0"/>
                          <a:cs typeface="Arial" panose="020B0604020202020204" pitchFamily="34" charset="0"/>
                        </a:rPr>
                        <m:t>+ </m:t>
                      </m:r>
                      <m:r>
                        <a:rPr 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𝛼</m:t>
                      </m:r>
                      <m:d>
                        <m:dPr>
                          <m:ctrlPr>
                            <a:rPr 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r>
                            <a:rPr 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1 −</m:t>
                          </m:r>
                          <m:r>
                            <a:rPr 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𝑡</m:t>
                          </m:r>
                          <m:d>
                            <m:dPr>
                              <m:ctrlPr>
                                <a:rPr 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r>
                                <a:rPr 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𝑥</m:t>
                              </m:r>
                            </m:e>
                          </m:d>
                        </m:e>
                      </m:d>
                      <m:r>
                        <a:rPr 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           (1)</m:t>
                      </m:r>
                    </m:oMath>
                  </m:oMathPara>
                </a14:m>
                <a:endParaRPr lang="en-US" sz="2000" dirty="0">
                  <a:solidFill>
                    <a:srgbClr val="000000"/>
                  </a:solidFill>
                  <a:latin typeface="Arial" panose="020B0604020202020204" pitchFamily="34" charset="0"/>
                  <a:cs typeface="Arial" panose="020B0604020202020204" pitchFamily="34" charset="0"/>
                </a:endParaRPr>
              </a:p>
              <a:p>
                <a:pPr lvl="2">
                  <a:lnSpc>
                    <a:spcPct val="150000"/>
                  </a:lnSpc>
                </a:pPr>
                <a14:m>
                  <m:oMathPara xmlns:m="http://schemas.openxmlformats.org/officeDocument/2006/math">
                    <m:oMathParaPr>
                      <m:jc m:val="center"/>
                    </m:oMathParaPr>
                    <m:oMath xmlns:m="http://schemas.openxmlformats.org/officeDocument/2006/math">
                      <m:r>
                        <a:rPr lang="en-US" sz="2000" i="1">
                          <a:solidFill>
                            <a:srgbClr val="000000"/>
                          </a:solidFill>
                          <a:latin typeface="Cambria Math" panose="02040503050406030204" pitchFamily="18" charset="0"/>
                          <a:cs typeface="Arial" panose="020B0604020202020204" pitchFamily="34" charset="0"/>
                        </a:rPr>
                        <m:t>          </m:t>
                      </m:r>
                      <m:r>
                        <a:rPr lang="en-US" sz="2000" i="1">
                          <a:solidFill>
                            <a:srgbClr val="000000"/>
                          </a:solidFill>
                          <a:latin typeface="Cambria Math" panose="02040503050406030204" pitchFamily="18" charset="0"/>
                          <a:cs typeface="Arial" panose="020B0604020202020204" pitchFamily="34" charset="0"/>
                        </a:rPr>
                        <m:t>𝐽</m:t>
                      </m:r>
                      <m:d>
                        <m:dPr>
                          <m:ctrlPr>
                            <a:rPr lang="en-US" sz="2000" i="1">
                              <a:solidFill>
                                <a:srgbClr val="000000"/>
                              </a:solidFill>
                              <a:latin typeface="Cambria Math" panose="02040503050406030204" pitchFamily="18" charset="0"/>
                              <a:cs typeface="Arial" panose="020B0604020202020204" pitchFamily="34" charset="0"/>
                            </a:rPr>
                          </m:ctrlPr>
                        </m:dPr>
                        <m:e>
                          <m:r>
                            <a:rPr lang="en-US" sz="2000" i="1">
                              <a:solidFill>
                                <a:srgbClr val="000000"/>
                              </a:solidFill>
                              <a:latin typeface="Cambria Math" panose="02040503050406030204" pitchFamily="18" charset="0"/>
                              <a:cs typeface="Arial" panose="020B0604020202020204" pitchFamily="34" charset="0"/>
                            </a:rPr>
                            <m:t>𝑥</m:t>
                          </m:r>
                        </m:e>
                      </m:d>
                      <m:r>
                        <a:rPr lang="en-US" sz="2000" i="1">
                          <a:solidFill>
                            <a:srgbClr val="000000"/>
                          </a:solidFill>
                          <a:latin typeface="Cambria Math" panose="02040503050406030204" pitchFamily="18" charset="0"/>
                          <a:cs typeface="Arial" panose="020B0604020202020204" pitchFamily="34" charset="0"/>
                        </a:rPr>
                        <m:t>=</m:t>
                      </m:r>
                      <m:r>
                        <a:rPr lang="en-US" sz="2000" i="1">
                          <a:solidFill>
                            <a:srgbClr val="000000"/>
                          </a:solidFill>
                          <a:latin typeface="Cambria Math" panose="02040503050406030204" pitchFamily="18" charset="0"/>
                          <a:cs typeface="Arial" panose="020B0604020202020204" pitchFamily="34" charset="0"/>
                        </a:rPr>
                        <m:t>𝐺</m:t>
                      </m:r>
                      <m:d>
                        <m:dPr>
                          <m:ctrlPr>
                            <a:rPr lang="en-US" sz="2000" i="1">
                              <a:solidFill>
                                <a:srgbClr val="000000"/>
                              </a:solidFill>
                              <a:latin typeface="Cambria Math" panose="02040503050406030204" pitchFamily="18" charset="0"/>
                              <a:cs typeface="Arial" panose="020B0604020202020204" pitchFamily="34" charset="0"/>
                            </a:rPr>
                          </m:ctrlPr>
                        </m:dPr>
                        <m:e>
                          <m:r>
                            <a:rPr lang="en-US" sz="2000" i="1">
                              <a:solidFill>
                                <a:srgbClr val="000000"/>
                              </a:solidFill>
                              <a:latin typeface="Cambria Math" panose="02040503050406030204" pitchFamily="18" charset="0"/>
                              <a:cs typeface="Arial" panose="020B0604020202020204" pitchFamily="34" charset="0"/>
                            </a:rPr>
                            <m:t>𝑥</m:t>
                          </m:r>
                        </m:e>
                      </m:d>
                      <m:r>
                        <a:rPr lang="en-US" sz="2000" i="1">
                          <a:solidFill>
                            <a:srgbClr val="000000"/>
                          </a:solidFill>
                          <a:latin typeface="Cambria Math" panose="02040503050406030204" pitchFamily="18" charset="0"/>
                          <a:cs typeface="Arial" panose="020B0604020202020204" pitchFamily="34" charset="0"/>
                        </a:rPr>
                        <m:t>𝐼</m:t>
                      </m:r>
                      <m:d>
                        <m:dPr>
                          <m:ctrlPr>
                            <a:rPr lang="en-US" sz="2000" i="1">
                              <a:solidFill>
                                <a:srgbClr val="000000"/>
                              </a:solidFill>
                              <a:latin typeface="Cambria Math" panose="02040503050406030204" pitchFamily="18" charset="0"/>
                              <a:cs typeface="Arial" panose="020B0604020202020204" pitchFamily="34" charset="0"/>
                            </a:rPr>
                          </m:ctrlPr>
                        </m:dPr>
                        <m:e>
                          <m:r>
                            <a:rPr lang="en-US" sz="2000" i="1">
                              <a:solidFill>
                                <a:srgbClr val="000000"/>
                              </a:solidFill>
                              <a:latin typeface="Cambria Math" panose="02040503050406030204" pitchFamily="18" charset="0"/>
                              <a:cs typeface="Arial" panose="020B0604020202020204" pitchFamily="34" charset="0"/>
                            </a:rPr>
                            <m:t>𝑥</m:t>
                          </m:r>
                        </m:e>
                      </m:d>
                      <m:r>
                        <a:rPr lang="en-US" sz="2000" i="1">
                          <a:solidFill>
                            <a:srgbClr val="000000"/>
                          </a:solidFill>
                          <a:latin typeface="Cambria Math" panose="02040503050406030204" pitchFamily="18" charset="0"/>
                          <a:cs typeface="Arial" panose="020B0604020202020204" pitchFamily="34" charset="0"/>
                        </a:rPr>
                        <m:t>−</m:t>
                      </m:r>
                      <m:r>
                        <a:rPr 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𝐺</m:t>
                      </m:r>
                      <m:d>
                        <m:dPr>
                          <m:ctrlPr>
                            <a:rPr 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r>
                            <a:rPr 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𝑥</m:t>
                          </m:r>
                        </m:e>
                      </m:d>
                      <m:r>
                        <a:rPr 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+1                </m:t>
                      </m:r>
                      <m:d>
                        <m:dPr>
                          <m:ctrlPr>
                            <a:rPr 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r>
                            <a:rPr 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2</m:t>
                          </m:r>
                        </m:e>
                      </m:d>
                    </m:oMath>
                  </m:oMathPara>
                </a14:m>
                <a:endParaRPr lang="en-US" sz="2000" dirty="0">
                  <a:solidFill>
                    <a:srgbClr val="000000"/>
                  </a:solidFill>
                  <a:latin typeface="Arial" panose="020B0604020202020204" pitchFamily="34" charset="0"/>
                  <a:ea typeface="Cambria Math" panose="02040503050406030204" pitchFamily="18" charset="0"/>
                  <a:cs typeface="Arial" panose="020B0604020202020204" pitchFamily="34" charset="0"/>
                </a:endParaRPr>
              </a:p>
              <a:p>
                <a:pPr lvl="2">
                  <a:lnSpc>
                    <a:spcPct val="150000"/>
                  </a:lnSpc>
                </a:pPr>
                <a:r>
                  <a:rPr lang="en-US" sz="2000" dirty="0">
                    <a:solidFill>
                      <a:srgbClr val="000000"/>
                    </a:solidFill>
                    <a:latin typeface="Arial" panose="020B0604020202020204" pitchFamily="34" charset="0"/>
                    <a:ea typeface="Cambria Math" panose="02040503050406030204" pitchFamily="18" charset="0"/>
                    <a:cs typeface="Arial" panose="020B0604020202020204" pitchFamily="34" charset="0"/>
                  </a:rPr>
                  <a:t>  where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𝐺</m:t>
                    </m:r>
                    <m:d>
                      <m:dPr>
                        <m:ctrlPr>
                          <a:rPr 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r>
                          <a:rPr 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𝑥</m:t>
                        </m:r>
                      </m:e>
                    </m:d>
                    <m:r>
                      <a:rPr 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f>
                      <m:fPr>
                        <m:ctrlPr>
                          <a:rPr 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f>
                          <m:fPr>
                            <m:ctrlPr>
                              <a:rPr 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fPr>
                          <m:num>
                            <m:r>
                              <a:rPr 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1</m:t>
                            </m:r>
                          </m:num>
                          <m:den>
                            <m:r>
                              <a:rPr 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𝑡</m:t>
                            </m:r>
                            <m:d>
                              <m:dPr>
                                <m:ctrlPr>
                                  <a:rPr 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r>
                                  <a:rPr 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𝑥</m:t>
                                </m:r>
                              </m:e>
                            </m:d>
                          </m:den>
                        </m:f>
                        <m:r>
                          <a:rPr 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 </m:t>
                        </m:r>
                        <m:d>
                          <m:dPr>
                            <m:ctrlPr>
                              <a:rPr 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r>
                              <a:rPr 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𝐼</m:t>
                            </m:r>
                            <m:d>
                              <m:dPr>
                                <m:ctrlPr>
                                  <a:rPr 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r>
                                  <a:rPr 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𝑥</m:t>
                                </m:r>
                              </m:e>
                            </m:d>
                            <m:r>
                              <a:rPr 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a:rPr 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𝛼</m:t>
                            </m:r>
                          </m:e>
                        </m:d>
                        <m:r>
                          <a:rPr 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d>
                          <m:dPr>
                            <m:ctrlPr>
                              <a:rPr 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r>
                              <a:rPr 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𝛼</m:t>
                            </m:r>
                            <m:r>
                              <a:rPr 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−1</m:t>
                            </m:r>
                          </m:e>
                        </m:d>
                      </m:num>
                      <m:den>
                        <m:r>
                          <a:rPr 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𝐼</m:t>
                        </m:r>
                        <m:d>
                          <m:dPr>
                            <m:ctrlPr>
                              <a:rPr 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r>
                              <a:rPr 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𝑥</m:t>
                            </m:r>
                          </m:e>
                        </m:d>
                        <m:r>
                          <a:rPr 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−1</m:t>
                        </m:r>
                      </m:den>
                    </m:f>
                    <m:r>
                      <a:rPr 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              </m:t>
                    </m:r>
                    <m:d>
                      <m:dPr>
                        <m:ctrlPr>
                          <a:rPr 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r>
                          <a:rPr 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3</m:t>
                        </m:r>
                      </m:e>
                    </m:d>
                  </m:oMath>
                </a14:m>
                <a:endParaRPr lang="en-US" sz="2000" dirty="0">
                  <a:solidFill>
                    <a:srgbClr val="000000"/>
                  </a:solidFill>
                  <a:latin typeface="Arial" panose="020B0604020202020204" pitchFamily="34" charset="0"/>
                  <a:ea typeface="Cambria Math" panose="02040503050406030204" pitchFamily="18" charset="0"/>
                  <a:cs typeface="Arial" panose="020B0604020202020204" pitchFamily="34" charset="0"/>
                </a:endParaRPr>
              </a:p>
            </p:txBody>
          </p:sp>
        </mc:Choice>
        <mc:Fallback>
          <p:sp>
            <p:nvSpPr>
              <p:cNvPr id="4" name="Rectangle 3"/>
              <p:cNvSpPr>
                <a:spLocks noRot="1" noChangeAspect="1" noMove="1" noResize="1" noEditPoints="1" noAdjustHandles="1" noChangeArrowheads="1" noChangeShapeType="1" noTextEdit="1"/>
              </p:cNvSpPr>
              <p:nvPr/>
            </p:nvSpPr>
            <p:spPr>
              <a:xfrm>
                <a:off x="251521" y="1387943"/>
                <a:ext cx="8208912" cy="2977162"/>
              </a:xfrm>
              <a:prstGeom prst="rect">
                <a:avLst/>
              </a:prstGeom>
              <a:blipFill>
                <a:blip r:embed="rId3"/>
                <a:stretch>
                  <a:fillRect l="-96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Rectangle 15"/>
              <p:cNvSpPr/>
              <p:nvPr/>
            </p:nvSpPr>
            <p:spPr>
              <a:xfrm>
                <a:off x="935597" y="4414302"/>
                <a:ext cx="7272808" cy="2325765"/>
              </a:xfrm>
              <a:prstGeom prst="rect">
                <a:avLst/>
              </a:prstGeom>
            </p:spPr>
            <p:txBody>
              <a:bodyPr wrap="square">
                <a:spAutoFit/>
              </a:bodyPr>
              <a:lstStyle/>
              <a:p>
                <a:pPr marL="742946" lvl="1" indent="-285749">
                  <a:lnSpc>
                    <a:spcPct val="150000"/>
                  </a:lnSpc>
                  <a:buFont typeface="Arial" panose="020B0604020202020204" pitchFamily="34" charset="0"/>
                  <a:buChar char="•"/>
                </a:pPr>
                <a14:m>
                  <m:oMath xmlns:m="http://schemas.openxmlformats.org/officeDocument/2006/math">
                    <m:r>
                      <a:rPr lang="en-US" sz="1600" i="1">
                        <a:solidFill>
                          <a:srgbClr val="000000"/>
                        </a:solidFill>
                        <a:latin typeface="Cambria Math" panose="02040503050406030204" pitchFamily="18" charset="0"/>
                        <a:cs typeface="Arial" panose="020B0604020202020204" pitchFamily="34" charset="0"/>
                      </a:rPr>
                      <m:t>𝐼</m:t>
                    </m:r>
                    <m:d>
                      <m:dPr>
                        <m:ctrlPr>
                          <a:rPr lang="en-US" sz="1600" i="1">
                            <a:solidFill>
                              <a:srgbClr val="000000"/>
                            </a:solidFill>
                            <a:latin typeface="Cambria Math" panose="02040503050406030204" pitchFamily="18" charset="0"/>
                            <a:cs typeface="Arial" panose="020B0604020202020204" pitchFamily="34" charset="0"/>
                          </a:rPr>
                        </m:ctrlPr>
                      </m:dPr>
                      <m:e>
                        <m:r>
                          <a:rPr lang="en-US" sz="1600" i="1">
                            <a:solidFill>
                              <a:srgbClr val="000000"/>
                            </a:solidFill>
                            <a:latin typeface="Cambria Math" panose="02040503050406030204" pitchFamily="18" charset="0"/>
                            <a:cs typeface="Arial" panose="020B0604020202020204" pitchFamily="34" charset="0"/>
                          </a:rPr>
                          <m:t>𝑥</m:t>
                        </m:r>
                      </m:e>
                    </m:d>
                  </m:oMath>
                </a14:m>
                <a:r>
                  <a:rPr lang="en-US" sz="1600" dirty="0">
                    <a:solidFill>
                      <a:srgbClr val="000000"/>
                    </a:solidFill>
                    <a:latin typeface="Arial" panose="020B0604020202020204" pitchFamily="34" charset="0"/>
                    <a:ea typeface="Cambria Math" panose="02040503050406030204" pitchFamily="18" charset="0"/>
                    <a:cs typeface="Arial" panose="020B0604020202020204" pitchFamily="34" charset="0"/>
                  </a:rPr>
                  <a:t> is the hazy image </a:t>
                </a:r>
              </a:p>
              <a:p>
                <a:pPr marL="742946" lvl="1" indent="-285749">
                  <a:lnSpc>
                    <a:spcPct val="150000"/>
                  </a:lnSpc>
                  <a:buFont typeface="Arial" panose="020B0604020202020204" pitchFamily="34" charset="0"/>
                  <a:buChar char="•"/>
                </a:pPr>
                <a14:m>
                  <m:oMath xmlns:m="http://schemas.openxmlformats.org/officeDocument/2006/math">
                    <m:r>
                      <a:rPr lang="en-US" sz="1600" i="1">
                        <a:solidFill>
                          <a:srgbClr val="000000"/>
                        </a:solidFill>
                        <a:latin typeface="Cambria Math" panose="02040503050406030204" pitchFamily="18" charset="0"/>
                        <a:cs typeface="Arial" panose="020B0604020202020204" pitchFamily="34" charset="0"/>
                      </a:rPr>
                      <m:t>𝐽</m:t>
                    </m:r>
                    <m:d>
                      <m:dPr>
                        <m:ctrlPr>
                          <a:rPr lang="en-US" sz="1600" i="1">
                            <a:solidFill>
                              <a:srgbClr val="000000"/>
                            </a:solidFill>
                            <a:latin typeface="Cambria Math" panose="02040503050406030204" pitchFamily="18" charset="0"/>
                            <a:cs typeface="Arial" panose="020B0604020202020204" pitchFamily="34" charset="0"/>
                          </a:rPr>
                        </m:ctrlPr>
                      </m:dPr>
                      <m:e>
                        <m:r>
                          <a:rPr lang="en-US" sz="1600" i="1">
                            <a:solidFill>
                              <a:srgbClr val="000000"/>
                            </a:solidFill>
                            <a:latin typeface="Cambria Math" panose="02040503050406030204" pitchFamily="18" charset="0"/>
                            <a:cs typeface="Arial" panose="020B0604020202020204" pitchFamily="34" charset="0"/>
                          </a:rPr>
                          <m:t>𝑥</m:t>
                        </m:r>
                      </m:e>
                    </m:d>
                    <m:r>
                      <a:rPr lang="en-US" sz="1600">
                        <a:solidFill>
                          <a:srgbClr val="000000"/>
                        </a:solidFill>
                        <a:latin typeface="Cambria Math" panose="02040503050406030204" pitchFamily="18" charset="0"/>
                        <a:cs typeface="Arial" panose="020B0604020202020204" pitchFamily="34" charset="0"/>
                      </a:rPr>
                      <m:t> </m:t>
                    </m:r>
                    <m:r>
                      <m:rPr>
                        <m:sty m:val="p"/>
                      </m:rPr>
                      <a:rPr lang="en-US" sz="1600">
                        <a:solidFill>
                          <a:srgbClr val="000000"/>
                        </a:solidFill>
                        <a:latin typeface="Cambria Math" panose="02040503050406030204" pitchFamily="18" charset="0"/>
                        <a:cs typeface="Arial" panose="020B0604020202020204" pitchFamily="34" charset="0"/>
                      </a:rPr>
                      <m:t>is</m:t>
                    </m:r>
                    <m:r>
                      <a:rPr lang="en-US" sz="1600">
                        <a:solidFill>
                          <a:srgbClr val="000000"/>
                        </a:solidFill>
                        <a:latin typeface="Cambria Math" panose="02040503050406030204" pitchFamily="18" charset="0"/>
                        <a:cs typeface="Arial" panose="020B0604020202020204" pitchFamily="34" charset="0"/>
                      </a:rPr>
                      <m:t> </m:t>
                    </m:r>
                    <m:r>
                      <m:rPr>
                        <m:sty m:val="p"/>
                      </m:rPr>
                      <a:rPr lang="en-US" sz="1600">
                        <a:solidFill>
                          <a:srgbClr val="000000"/>
                        </a:solidFill>
                        <a:latin typeface="Cambria Math" panose="02040503050406030204" pitchFamily="18" charset="0"/>
                        <a:cs typeface="Arial" panose="020B0604020202020204" pitchFamily="34" charset="0"/>
                      </a:rPr>
                      <m:t>haze</m:t>
                    </m:r>
                    <m:r>
                      <a:rPr lang="en-US" sz="1600">
                        <a:solidFill>
                          <a:srgbClr val="000000"/>
                        </a:solidFill>
                        <a:latin typeface="Cambria Math" panose="02040503050406030204" pitchFamily="18" charset="0"/>
                        <a:cs typeface="Arial" panose="020B0604020202020204" pitchFamily="34" charset="0"/>
                      </a:rPr>
                      <m:t> </m:t>
                    </m:r>
                    <m:r>
                      <m:rPr>
                        <m:sty m:val="p"/>
                      </m:rPr>
                      <a:rPr lang="en-US" sz="1600">
                        <a:solidFill>
                          <a:srgbClr val="000000"/>
                        </a:solidFill>
                        <a:latin typeface="Cambria Math" panose="02040503050406030204" pitchFamily="18" charset="0"/>
                        <a:cs typeface="Arial" panose="020B0604020202020204" pitchFamily="34" charset="0"/>
                      </a:rPr>
                      <m:t>free</m:t>
                    </m:r>
                    <m:r>
                      <a:rPr lang="en-US" sz="1600">
                        <a:solidFill>
                          <a:srgbClr val="000000"/>
                        </a:solidFill>
                        <a:latin typeface="Cambria Math" panose="02040503050406030204" pitchFamily="18" charset="0"/>
                        <a:cs typeface="Arial" panose="020B0604020202020204" pitchFamily="34" charset="0"/>
                      </a:rPr>
                      <m:t> </m:t>
                    </m:r>
                    <m:r>
                      <m:rPr>
                        <m:sty m:val="p"/>
                      </m:rPr>
                      <a:rPr lang="en-US" sz="1600">
                        <a:solidFill>
                          <a:srgbClr val="000000"/>
                        </a:solidFill>
                        <a:latin typeface="Cambria Math" panose="02040503050406030204" pitchFamily="18" charset="0"/>
                        <a:cs typeface="Arial" panose="020B0604020202020204" pitchFamily="34" charset="0"/>
                      </a:rPr>
                      <m:t>image</m:t>
                    </m:r>
                    <m:r>
                      <a:rPr lang="en-US" sz="1600">
                        <a:solidFill>
                          <a:srgbClr val="000000"/>
                        </a:solidFill>
                        <a:latin typeface="Cambria Math" panose="02040503050406030204" pitchFamily="18" charset="0"/>
                        <a:cs typeface="Arial" panose="020B0604020202020204" pitchFamily="34" charset="0"/>
                      </a:rPr>
                      <m:t> </m:t>
                    </m:r>
                    <m:d>
                      <m:dPr>
                        <m:ctrlPr>
                          <a:rPr lang="en-US" sz="1600" i="1">
                            <a:solidFill>
                              <a:srgbClr val="000000"/>
                            </a:solidFill>
                            <a:latin typeface="Cambria Math" panose="02040503050406030204" pitchFamily="18" charset="0"/>
                            <a:cs typeface="Arial" panose="020B0604020202020204" pitchFamily="34" charset="0"/>
                          </a:rPr>
                        </m:ctrlPr>
                      </m:dPr>
                      <m:e>
                        <m:r>
                          <m:rPr>
                            <m:sty m:val="p"/>
                          </m:rPr>
                          <a:rPr lang="en-US" sz="1600">
                            <a:solidFill>
                              <a:srgbClr val="000000"/>
                            </a:solidFill>
                            <a:latin typeface="Cambria Math" panose="02040503050406030204" pitchFamily="18" charset="0"/>
                            <a:cs typeface="Arial" panose="020B0604020202020204" pitchFamily="34" charset="0"/>
                          </a:rPr>
                          <m:t>restored</m:t>
                        </m:r>
                        <m:r>
                          <a:rPr lang="en-US" sz="1600">
                            <a:solidFill>
                              <a:srgbClr val="000000"/>
                            </a:solidFill>
                            <a:latin typeface="Cambria Math" panose="02040503050406030204" pitchFamily="18" charset="0"/>
                            <a:cs typeface="Arial" panose="020B0604020202020204" pitchFamily="34" charset="0"/>
                          </a:rPr>
                          <m:t> </m:t>
                        </m:r>
                        <m:r>
                          <m:rPr>
                            <m:sty m:val="p"/>
                          </m:rPr>
                          <a:rPr lang="en-US" sz="1600">
                            <a:solidFill>
                              <a:srgbClr val="000000"/>
                            </a:solidFill>
                            <a:latin typeface="Cambria Math" panose="02040503050406030204" pitchFamily="18" charset="0"/>
                            <a:cs typeface="Arial" panose="020B0604020202020204" pitchFamily="34" charset="0"/>
                          </a:rPr>
                          <m:t>image</m:t>
                        </m:r>
                      </m:e>
                    </m:d>
                  </m:oMath>
                </a14:m>
                <a:endParaRPr lang="en-US" sz="1600" dirty="0">
                  <a:solidFill>
                    <a:srgbClr val="000000"/>
                  </a:solidFill>
                  <a:latin typeface="Arial" panose="020B0604020202020204" pitchFamily="34" charset="0"/>
                  <a:ea typeface="Cambria Math" panose="02040503050406030204" pitchFamily="18" charset="0"/>
                  <a:cs typeface="Arial" panose="020B0604020202020204" pitchFamily="34" charset="0"/>
                </a:endParaRPr>
              </a:p>
              <a:p>
                <a:pPr marL="742946" lvl="1" indent="-285749">
                  <a:lnSpc>
                    <a:spcPct val="150000"/>
                  </a:lnSpc>
                  <a:buFont typeface="Arial" panose="020B0604020202020204" pitchFamily="34" charset="0"/>
                  <a:buChar char="•"/>
                </a:pPr>
                <a14:m>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t>𝛼</m:t>
                    </m:r>
                  </m:oMath>
                </a14:m>
                <a:r>
                  <a:rPr lang="en-US" sz="1600" dirty="0">
                    <a:solidFill>
                      <a:srgbClr val="000000"/>
                    </a:solidFill>
                    <a:latin typeface="Arial" panose="020B0604020202020204" pitchFamily="34" charset="0"/>
                    <a:ea typeface="Cambria Math" panose="02040503050406030204" pitchFamily="18" charset="0"/>
                    <a:cs typeface="Arial" panose="020B0604020202020204" pitchFamily="34" charset="0"/>
                  </a:rPr>
                  <a:t>  the global atmospheric </a:t>
                </a:r>
                <a:r>
                  <a:rPr lang="en-US" sz="1600" dirty="0">
                    <a:solidFill>
                      <a:srgbClr val="000000"/>
                    </a:solidFill>
                    <a:latin typeface="Arial" panose="020B0604020202020204" pitchFamily="34" charset="0"/>
                    <a:ea typeface="Cambria Math" panose="02040503050406030204" pitchFamily="18" charset="0"/>
                    <a:cs typeface="Arial" panose="020B0604020202020204" pitchFamily="34" charset="0"/>
                  </a:rPr>
                  <a:t>light</a:t>
                </a:r>
              </a:p>
              <a:p>
                <a:pPr marL="742946" lvl="1" indent="-285749">
                  <a:lnSpc>
                    <a:spcPct val="150000"/>
                  </a:lnSpc>
                  <a:buFont typeface="Arial" panose="020B0604020202020204" pitchFamily="34" charset="0"/>
                  <a:buChar char="•"/>
                </a:pPr>
                <a14:m>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t>𝑡</m:t>
                    </m:r>
                    <m:d>
                      <m:dPr>
                        <m:ctrlPr>
                          <a:rPr 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r>
                          <a:rPr 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t>𝑥</m:t>
                        </m:r>
                      </m:e>
                    </m:d>
                    <m:r>
                      <a:rPr 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t>= </m:t>
                    </m:r>
                    <m:sSup>
                      <m:sSupPr>
                        <m:ctrlPr>
                          <a:rPr 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pPr>
                      <m:e>
                        <m:r>
                          <a:rPr 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t>𝑒</m:t>
                        </m:r>
                      </m:e>
                      <m:sup>
                        <m:r>
                          <a:rPr 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r>
                          <a:rPr 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t>𝛽</m:t>
                        </m:r>
                        <m:r>
                          <a:rPr 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t>𝑑</m:t>
                        </m:r>
                        <m:r>
                          <a:rPr 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r>
                          <a:rPr 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t>𝑥</m:t>
                        </m:r>
                        <m:r>
                          <a:rPr lang="en-US" sz="1600"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sup>
                    </m:sSup>
                  </m:oMath>
                </a14:m>
                <a:r>
                  <a:rPr lang="en-US" sz="1600" dirty="0">
                    <a:solidFill>
                      <a:srgbClr val="000000"/>
                    </a:solidFill>
                    <a:latin typeface="Arial" panose="020B0604020202020204" pitchFamily="34" charset="0"/>
                    <a:ea typeface="Cambria Math" panose="02040503050406030204" pitchFamily="18" charset="0"/>
                    <a:cs typeface="Arial" panose="020B0604020202020204" pitchFamily="34" charset="0"/>
                  </a:rPr>
                  <a:t> is the medium transmission, </a:t>
                </a:r>
              </a:p>
              <a:p>
                <a:pPr marL="1200143" lvl="2" indent="-285749">
                  <a:lnSpc>
                    <a:spcPct val="150000"/>
                  </a:lnSpc>
                  <a:buFont typeface="Courier New" panose="02070309020205020404" pitchFamily="49" charset="0"/>
                  <a:buChar char="o"/>
                </a:pPr>
                <a:r>
                  <a:rPr lang="en-US" sz="1600" dirty="0">
                    <a:solidFill>
                      <a:srgbClr val="000000"/>
                    </a:solidFill>
                    <a:latin typeface="Arial" panose="020B0604020202020204" pitchFamily="34" charset="0"/>
                    <a:ea typeface="Cambria Math" panose="02040503050406030204" pitchFamily="18" charset="0"/>
                    <a:cs typeface="Arial" panose="020B0604020202020204" pitchFamily="34" charset="0"/>
                  </a:rPr>
                  <a:t>β </a:t>
                </a:r>
                <a:r>
                  <a:rPr lang="en-US" sz="1600" dirty="0">
                    <a:solidFill>
                      <a:srgbClr val="000000"/>
                    </a:solidFill>
                    <a:latin typeface="Arial" panose="020B0604020202020204" pitchFamily="34" charset="0"/>
                    <a:ea typeface="Cambria Math" panose="02040503050406030204" pitchFamily="18" charset="0"/>
                    <a:cs typeface="Arial" panose="020B0604020202020204" pitchFamily="34" charset="0"/>
                  </a:rPr>
                  <a:t>denotes the scattering coefficient of the </a:t>
                </a:r>
                <a:r>
                  <a:rPr lang="en-US" sz="1600" dirty="0">
                    <a:solidFill>
                      <a:srgbClr val="000000"/>
                    </a:solidFill>
                    <a:latin typeface="Arial" panose="020B0604020202020204" pitchFamily="34" charset="0"/>
                    <a:ea typeface="Cambria Math" panose="02040503050406030204" pitchFamily="18" charset="0"/>
                    <a:cs typeface="Arial" panose="020B0604020202020204" pitchFamily="34" charset="0"/>
                  </a:rPr>
                  <a:t>atmosphere </a:t>
                </a:r>
              </a:p>
              <a:p>
                <a:pPr marL="1200143" lvl="2" indent="-285749">
                  <a:lnSpc>
                    <a:spcPct val="150000"/>
                  </a:lnSpc>
                  <a:buFont typeface="Courier New" panose="02070309020205020404" pitchFamily="49" charset="0"/>
                  <a:buChar char="o"/>
                </a:pPr>
                <a:r>
                  <a:rPr lang="en-US" sz="1600" dirty="0">
                    <a:solidFill>
                      <a:srgbClr val="000000"/>
                    </a:solidFill>
                    <a:latin typeface="Arial" panose="020B0604020202020204" pitchFamily="34" charset="0"/>
                    <a:ea typeface="Cambria Math" panose="02040503050406030204" pitchFamily="18" charset="0"/>
                    <a:cs typeface="Arial" panose="020B0604020202020204" pitchFamily="34" charset="0"/>
                  </a:rPr>
                  <a:t>d(x</a:t>
                </a:r>
                <a:r>
                  <a:rPr lang="en-US" sz="1600" dirty="0">
                    <a:solidFill>
                      <a:srgbClr val="000000"/>
                    </a:solidFill>
                    <a:latin typeface="Arial" panose="020B0604020202020204" pitchFamily="34" charset="0"/>
                    <a:ea typeface="Cambria Math" panose="02040503050406030204" pitchFamily="18" charset="0"/>
                    <a:cs typeface="Arial" panose="020B0604020202020204" pitchFamily="34" charset="0"/>
                  </a:rPr>
                  <a:t>) denotes the scene depth</a:t>
                </a:r>
                <a:r>
                  <a:rPr lang="en-US" sz="1600" dirty="0">
                    <a:solidFill>
                      <a:srgbClr val="000000"/>
                    </a:solidFill>
                    <a:latin typeface="Arial" panose="020B0604020202020204" pitchFamily="34" charset="0"/>
                    <a:ea typeface="Cambria Math" panose="02040503050406030204" pitchFamily="18" charset="0"/>
                    <a:cs typeface="Arial" panose="020B0604020202020204" pitchFamily="34" charset="0"/>
                  </a:rPr>
                  <a:t>.  </a:t>
                </a:r>
                <a:endParaRPr lang="en-US" sz="1600" dirty="0">
                  <a:solidFill>
                    <a:srgbClr val="000000"/>
                  </a:solidFill>
                  <a:latin typeface="Arial" panose="020B0604020202020204" pitchFamily="34" charset="0"/>
                  <a:ea typeface="Cambria Math" panose="02040503050406030204" pitchFamily="18" charset="0"/>
                  <a:cs typeface="Arial" panose="020B0604020202020204" pitchFamily="34" charset="0"/>
                </a:endParaRPr>
              </a:p>
            </p:txBody>
          </p:sp>
        </mc:Choice>
        <mc:Fallback>
          <p:sp>
            <p:nvSpPr>
              <p:cNvPr id="16" name="Rectangle 15"/>
              <p:cNvSpPr>
                <a:spLocks noRot="1" noChangeAspect="1" noMove="1" noResize="1" noEditPoints="1" noAdjustHandles="1" noChangeArrowheads="1" noChangeShapeType="1" noTextEdit="1"/>
              </p:cNvSpPr>
              <p:nvPr/>
            </p:nvSpPr>
            <p:spPr>
              <a:xfrm>
                <a:off x="935597" y="4414302"/>
                <a:ext cx="7272808" cy="2325765"/>
              </a:xfrm>
              <a:prstGeom prst="rect">
                <a:avLst/>
              </a:prstGeom>
              <a:blipFill>
                <a:blip r:embed="rId4"/>
                <a:stretch>
                  <a:fillRect b="-785"/>
                </a:stretch>
              </a:blipFill>
            </p:spPr>
            <p:txBody>
              <a:bodyPr/>
              <a:lstStyle/>
              <a:p>
                <a:r>
                  <a:rPr lang="en-US">
                    <a:noFill/>
                  </a:rPr>
                  <a:t> </a:t>
                </a:r>
              </a:p>
            </p:txBody>
          </p:sp>
        </mc:Fallback>
      </mc:AlternateContent>
      <p:sp>
        <p:nvSpPr>
          <p:cNvPr id="7" name="標題 1"/>
          <p:cNvSpPr>
            <a:spLocks noGrp="1"/>
          </p:cNvSpPr>
          <p:nvPr>
            <p:ph type="title"/>
          </p:nvPr>
        </p:nvSpPr>
        <p:spPr>
          <a:xfrm>
            <a:off x="1" y="3"/>
            <a:ext cx="9144000" cy="720725"/>
          </a:xfrm>
        </p:spPr>
        <p:txBody>
          <a:bodyPr/>
          <a:lstStyle/>
          <a:p>
            <a:pPr algn="ctr"/>
            <a:r>
              <a:rPr lang="en-US" altLang="zh-TW" sz="3200" dirty="0">
                <a:latin typeface="Arial" panose="020B0604020202020204" pitchFamily="34" charset="0"/>
                <a:cs typeface="Arial" panose="020B0604020202020204" pitchFamily="34" charset="0"/>
              </a:rPr>
              <a:t>III-1. Proposed </a:t>
            </a:r>
            <a:r>
              <a:rPr lang="en-US" altLang="zh-TW" sz="3200" dirty="0" err="1">
                <a:latin typeface="Arial" panose="020B0604020202020204" pitchFamily="34" charset="0"/>
                <a:cs typeface="Arial" panose="020B0604020202020204" pitchFamily="34" charset="0"/>
              </a:rPr>
              <a:t>DSNet</a:t>
            </a:r>
            <a:r>
              <a:rPr lang="en-US" altLang="zh-TW" sz="3200" dirty="0">
                <a:latin typeface="Arial" panose="020B0604020202020204" pitchFamily="34" charset="0"/>
                <a:cs typeface="Arial" panose="020B0604020202020204" pitchFamily="34" charset="0"/>
              </a:rPr>
              <a:t> Method</a:t>
            </a:r>
            <a:endParaRPr lang="zh-TW" altLang="en-US" sz="3200" dirty="0">
              <a:latin typeface="Arial" panose="020B0604020202020204" pitchFamily="34" charset="0"/>
              <a:cs typeface="Arial" panose="020B0604020202020204" pitchFamily="34" charset="0"/>
            </a:endParaRPr>
          </a:p>
        </p:txBody>
      </p:sp>
      <p:sp>
        <p:nvSpPr>
          <p:cNvPr id="9" name="內容版面配置區 2">
            <a:extLst>
              <a:ext uri="{FF2B5EF4-FFF2-40B4-BE49-F238E27FC236}">
                <a16:creationId xmlns:a16="http://schemas.microsoft.com/office/drawing/2014/main" id="{0005FF35-F593-4695-A342-3E481CECD8E1}"/>
              </a:ext>
            </a:extLst>
          </p:cNvPr>
          <p:cNvSpPr txBox="1">
            <a:spLocks/>
          </p:cNvSpPr>
          <p:nvPr/>
        </p:nvSpPr>
        <p:spPr bwMode="auto">
          <a:xfrm>
            <a:off x="35497" y="764704"/>
            <a:ext cx="3528392" cy="598576"/>
          </a:xfrm>
          <a:prstGeom prst="rect">
            <a:avLst/>
          </a:prstGeom>
          <a:noFill/>
          <a:ln>
            <a:noFill/>
          </a:ln>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fontAlgn="ctr">
              <a:lnSpc>
                <a:spcPct val="150000"/>
              </a:lnSpc>
              <a:buNone/>
            </a:pPr>
            <a:r>
              <a:rPr lang="en-US" altLang="zh-CN" sz="2400" b="1" kern="0" dirty="0">
                <a:latin typeface="Arial" panose="020B0604020202020204" pitchFamily="34" charset="0"/>
                <a:cs typeface="Arial" panose="020B0604020202020204" pitchFamily="34" charset="0"/>
              </a:rPr>
              <a:t>1. </a:t>
            </a:r>
            <a:r>
              <a:rPr lang="en-US" altLang="zh-CN" sz="2400" b="1" kern="0" dirty="0" err="1">
                <a:latin typeface="Arial" panose="020B0604020202020204" pitchFamily="34" charset="0"/>
                <a:cs typeface="Arial" panose="020B0604020202020204" pitchFamily="34" charset="0"/>
              </a:rPr>
              <a:t>DSNet</a:t>
            </a:r>
            <a:r>
              <a:rPr lang="en-US" altLang="zh-CN" sz="2400" b="1" kern="0" dirty="0">
                <a:latin typeface="Arial" panose="020B0604020202020204" pitchFamily="34" charset="0"/>
                <a:cs typeface="Arial" panose="020B0604020202020204" pitchFamily="34" charset="0"/>
              </a:rPr>
              <a:t> architecture</a:t>
            </a:r>
          </a:p>
        </p:txBody>
      </p:sp>
    </p:spTree>
    <p:extLst>
      <p:ext uri="{BB962C8B-B14F-4D97-AF65-F5344CB8AC3E}">
        <p14:creationId xmlns:p14="http://schemas.microsoft.com/office/powerpoint/2010/main" val="249896730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Rectangle 5"/>
              <p:cNvSpPr/>
              <p:nvPr/>
            </p:nvSpPr>
            <p:spPr>
              <a:xfrm>
                <a:off x="395537" y="1597585"/>
                <a:ext cx="8280920" cy="4385816"/>
              </a:xfrm>
              <a:prstGeom prst="rect">
                <a:avLst/>
              </a:prstGeom>
            </p:spPr>
            <p:txBody>
              <a:bodyPr wrap="square">
                <a:spAutoFit/>
              </a:bodyPr>
              <a:lstStyle/>
              <a:p>
                <a:pPr algn="just">
                  <a:lnSpc>
                    <a:spcPct val="150000"/>
                  </a:lnSpc>
                  <a:spcBef>
                    <a:spcPts val="1200"/>
                  </a:spcBef>
                </a:pPr>
                <a:r>
                  <a:rPr lang="en-US" sz="2000" dirty="0" err="1">
                    <a:latin typeface="Arial" panose="020B0604020202020204" pitchFamily="34" charset="0"/>
                    <a:cs typeface="Arial" panose="020B0604020202020204" pitchFamily="34" charset="0"/>
                  </a:rPr>
                  <a:t>DSNet</a:t>
                </a:r>
                <a:r>
                  <a:rPr lang="en-US" sz="2000" dirty="0">
                    <a:latin typeface="Arial" panose="020B0604020202020204" pitchFamily="34" charset="0"/>
                    <a:cs typeface="Arial" panose="020B0604020202020204" pitchFamily="34" charset="0"/>
                  </a:rPr>
                  <a:t> is trained in </a:t>
                </a:r>
                <a:r>
                  <a:rPr lang="en-US" sz="2000" dirty="0">
                    <a:latin typeface="Arial" panose="020B0604020202020204" pitchFamily="34" charset="0"/>
                    <a:cs typeface="Arial" panose="020B0604020202020204" pitchFamily="34" charset="0"/>
                  </a:rPr>
                  <a:t>an end-to-end fashion to simultaneously learn </a:t>
                </a:r>
                <a:r>
                  <a:rPr lang="en-US" sz="2000" dirty="0">
                    <a:latin typeface="Arial" panose="020B0604020202020204" pitchFamily="34" charset="0"/>
                    <a:cs typeface="Arial" panose="020B0604020202020204" pitchFamily="34" charset="0"/>
                  </a:rPr>
                  <a:t>about object </a:t>
                </a:r>
                <a:r>
                  <a:rPr lang="en-US" sz="2000" dirty="0">
                    <a:latin typeface="Arial" panose="020B0604020202020204" pitchFamily="34" charset="0"/>
                    <a:cs typeface="Arial" panose="020B0604020202020204" pitchFamily="34" charset="0"/>
                  </a:rPr>
                  <a:t>classification, and object </a:t>
                </a:r>
                <a:r>
                  <a:rPr lang="en-US" sz="2000" dirty="0">
                    <a:latin typeface="Arial" panose="020B0604020202020204" pitchFamily="34" charset="0"/>
                    <a:cs typeface="Arial" panose="020B0604020202020204" pitchFamily="34" charset="0"/>
                  </a:rPr>
                  <a:t>localization, </a:t>
                </a:r>
                <a:r>
                  <a:rPr lang="en-US" sz="2000" dirty="0">
                    <a:latin typeface="Arial" panose="020B0604020202020204" pitchFamily="34" charset="0"/>
                    <a:cs typeface="Arial" panose="020B0604020202020204" pitchFamily="34" charset="0"/>
                  </a:rPr>
                  <a:t>visibility enhancement</a:t>
                </a:r>
                <a:r>
                  <a:rPr lang="en-US" sz="2000" dirty="0">
                    <a:latin typeface="Arial" panose="020B0604020202020204" pitchFamily="34" charset="0"/>
                    <a:cs typeface="Arial" panose="020B0604020202020204" pitchFamily="34" charset="0"/>
                  </a:rPr>
                  <a:t>. </a:t>
                </a:r>
              </a:p>
              <a:p>
                <a:pPr algn="just">
                  <a:lnSpc>
                    <a:spcPct val="150000"/>
                  </a:lnSpc>
                  <a:spcBef>
                    <a:spcPts val="1200"/>
                  </a:spcBef>
                </a:pPr>
                <a:r>
                  <a:rPr lang="en-US" sz="2000" dirty="0">
                    <a:latin typeface="Arial" panose="020B0604020202020204" pitchFamily="34" charset="0"/>
                    <a:cs typeface="Arial" panose="020B0604020202020204" pitchFamily="34" charset="0"/>
                  </a:rPr>
                  <a:t>The loss for the joint training:</a:t>
                </a:r>
              </a:p>
              <a:p>
                <a:pPr>
                  <a:lnSpc>
                    <a:spcPct val="150000"/>
                  </a:lnSpc>
                  <a:spcBef>
                    <a:spcPts val="1200"/>
                  </a:spcBef>
                  <a:spcAft>
                    <a:spcPts val="600"/>
                  </a:spcAft>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𝐿</m:t>
                          </m:r>
                        </m:e>
                        <m:sub>
                          <m:r>
                            <a:rPr lang="en-US" sz="2800" i="1">
                              <a:latin typeface="Cambria Math" panose="02040503050406030204" pitchFamily="18" charset="0"/>
                            </a:rPr>
                            <m:t>𝐷𝑆𝑁𝑒𝑡</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𝐿</m:t>
                          </m:r>
                        </m:e>
                        <m:sub>
                          <m:r>
                            <a:rPr lang="en-US" sz="2800" i="1">
                              <a:latin typeface="Cambria Math" panose="02040503050406030204" pitchFamily="18" charset="0"/>
                            </a:rPr>
                            <m:t>𝑐𝑙𝑠</m:t>
                          </m:r>
                        </m:sub>
                      </m:sSub>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rPr>
                            <m:t>𝐿</m:t>
                          </m:r>
                        </m:e>
                        <m:sub>
                          <m:r>
                            <a:rPr lang="en-US" sz="2800" i="1">
                              <a:latin typeface="Cambria Math" panose="02040503050406030204" pitchFamily="18" charset="0"/>
                            </a:rPr>
                            <m:t>𝑙𝑜𝑐</m:t>
                          </m:r>
                        </m:sub>
                      </m:sSub>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rPr>
                            <m:t>𝐿</m:t>
                          </m:r>
                        </m:e>
                        <m:sub>
                          <m:r>
                            <a:rPr lang="en-US" sz="2800" i="1">
                              <a:latin typeface="Cambria Math" panose="02040503050406030204" pitchFamily="18" charset="0"/>
                            </a:rPr>
                            <m:t>𝑣𝑒</m:t>
                          </m:r>
                        </m:sub>
                      </m:sSub>
                      <m:r>
                        <a:rPr lang="en-US" sz="2800" i="1">
                          <a:latin typeface="Cambria Math" panose="02040503050406030204" pitchFamily="18" charset="0"/>
                        </a:rPr>
                        <m:t>        </m:t>
                      </m:r>
                      <m:d>
                        <m:dPr>
                          <m:ctrlPr>
                            <a:rPr lang="en-US" sz="2800" i="1">
                              <a:latin typeface="Cambria Math" panose="02040503050406030204" pitchFamily="18" charset="0"/>
                            </a:rPr>
                          </m:ctrlPr>
                        </m:dPr>
                        <m:e>
                          <m:r>
                            <a:rPr lang="en-US" sz="2800" i="1">
                              <a:latin typeface="Cambria Math" panose="02040503050406030204" pitchFamily="18" charset="0"/>
                            </a:rPr>
                            <m:t>4</m:t>
                          </m:r>
                        </m:e>
                      </m:d>
                    </m:oMath>
                  </m:oMathPara>
                </a14:m>
                <a:endParaRPr lang="en-US" sz="2800" i="1" dirty="0">
                  <a:latin typeface="Arial" panose="020B0604020202020204" pitchFamily="34" charset="0"/>
                  <a:cs typeface="Arial" panose="020B0604020202020204" pitchFamily="34" charset="0"/>
                </a:endParaRPr>
              </a:p>
              <a:p>
                <a:pPr>
                  <a:lnSpc>
                    <a:spcPct val="150000"/>
                  </a:lnSpc>
                </a:pPr>
                <a:r>
                  <a:rPr lang="en-US" dirty="0">
                    <a:latin typeface="Arial" panose="020B0604020202020204" pitchFamily="34" charset="0"/>
                    <a:cs typeface="Arial" panose="020B0604020202020204" pitchFamily="34" charset="0"/>
                  </a:rPr>
                  <a:t>Where:</a:t>
                </a:r>
                <a:endParaRPr lang="en-US" i="1" dirty="0">
                  <a:latin typeface="Arial" panose="020B0604020202020204" pitchFamily="34" charset="0"/>
                  <a:cs typeface="Arial" panose="020B0604020202020204" pitchFamily="34" charset="0"/>
                </a:endParaRPr>
              </a:p>
              <a:p>
                <a:pPr marL="285749" indent="-285749">
                  <a:lnSpc>
                    <a:spcPct val="150000"/>
                  </a:lnSpc>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𝑐𝑙𝑠</m:t>
                        </m:r>
                      </m:sub>
                    </m:sSub>
                  </m:oMath>
                </a14:m>
                <a:r>
                  <a:rPr lang="en-US" dirty="0"/>
                  <a:t> </a:t>
                </a:r>
                <a:r>
                  <a:rPr lang="en-US" dirty="0">
                    <a:latin typeface="Arial" panose="020B0604020202020204" pitchFamily="34" charset="0"/>
                    <a:cs typeface="Arial" panose="020B0604020202020204" pitchFamily="34" charset="0"/>
                  </a:rPr>
                  <a:t>is classification loss </a:t>
                </a:r>
                <a:endParaRPr lang="en-US" i="1" dirty="0">
                  <a:latin typeface="Cambria Math" panose="02040503050406030204" pitchFamily="18" charset="0"/>
                </a:endParaRPr>
              </a:p>
              <a:p>
                <a:pPr marL="285749" indent="-285749">
                  <a:lnSpc>
                    <a:spcPct val="150000"/>
                  </a:lnSpc>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𝑙𝑜𝑐</m:t>
                        </m:r>
                      </m:sub>
                    </m:sSub>
                  </m:oMath>
                </a14:m>
                <a:r>
                  <a:rPr lang="en-US" dirty="0">
                    <a:latin typeface="Arial" panose="020B0604020202020204" pitchFamily="34" charset="0"/>
                    <a:cs typeface="Arial" panose="020B0604020202020204" pitchFamily="34" charset="0"/>
                  </a:rPr>
                  <a:t> is localization loss</a:t>
                </a:r>
              </a:p>
              <a:p>
                <a:pPr marL="285749" indent="-285749">
                  <a:lnSpc>
                    <a:spcPct val="150000"/>
                  </a:lnSpc>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𝑣𝑒</m:t>
                        </m:r>
                      </m:sub>
                    </m:sSub>
                  </m:oMath>
                </a14:m>
                <a:r>
                  <a:rPr lang="en-US" dirty="0">
                    <a:latin typeface="Arial" panose="020B0604020202020204" pitchFamily="34" charset="0"/>
                    <a:cs typeface="Arial" panose="020B0604020202020204" pitchFamily="34" charset="0"/>
                  </a:rPr>
                  <a:t> is visibility enhancement loss</a:t>
                </a:r>
              </a:p>
              <a:p>
                <a:pPr marL="285749" indent="-285749">
                  <a:lnSpc>
                    <a:spcPct val="150000"/>
                  </a:lnSpc>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mc:Choice>
        <mc:Fallback>
          <p:sp>
            <p:nvSpPr>
              <p:cNvPr id="6" name="Rectangle 5"/>
              <p:cNvSpPr>
                <a:spLocks noRot="1" noChangeAspect="1" noMove="1" noResize="1" noEditPoints="1" noAdjustHandles="1" noChangeArrowheads="1" noChangeShapeType="1" noTextEdit="1"/>
              </p:cNvSpPr>
              <p:nvPr/>
            </p:nvSpPr>
            <p:spPr>
              <a:xfrm>
                <a:off x="395537" y="1597585"/>
                <a:ext cx="8280920" cy="4385816"/>
              </a:xfrm>
              <a:prstGeom prst="rect">
                <a:avLst/>
              </a:prstGeom>
              <a:blipFill>
                <a:blip r:embed="rId3"/>
                <a:stretch>
                  <a:fillRect l="-810" r="-736"/>
                </a:stretch>
              </a:blipFill>
            </p:spPr>
            <p:txBody>
              <a:bodyPr/>
              <a:lstStyle/>
              <a:p>
                <a:r>
                  <a:rPr lang="en-US">
                    <a:noFill/>
                  </a:rPr>
                  <a:t> </a:t>
                </a:r>
              </a:p>
            </p:txBody>
          </p:sp>
        </mc:Fallback>
      </mc:AlternateContent>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4" name="Rectangle 3"/>
          <p:cNvSpPr/>
          <p:nvPr/>
        </p:nvSpPr>
        <p:spPr>
          <a:xfrm>
            <a:off x="254544" y="836715"/>
            <a:ext cx="3093320" cy="646331"/>
          </a:xfrm>
          <a:prstGeom prst="rect">
            <a:avLst/>
          </a:prstGeom>
        </p:spPr>
        <p:txBody>
          <a:bodyPr wrap="square">
            <a:spAutoFit/>
          </a:bodyPr>
          <a:lstStyle/>
          <a:p>
            <a:pPr>
              <a:lnSpc>
                <a:spcPct val="150000"/>
              </a:lnSpc>
            </a:pPr>
            <a:r>
              <a:rPr lang="en-US" sz="2400" b="1" dirty="0">
                <a:solidFill>
                  <a:srgbClr val="000000"/>
                </a:solidFill>
                <a:latin typeface="Arial" panose="020B0604020202020204" pitchFamily="34" charset="0"/>
                <a:cs typeface="Arial" panose="020B0604020202020204" pitchFamily="34" charset="0"/>
              </a:rPr>
              <a:t>2. Training </a:t>
            </a:r>
            <a:r>
              <a:rPr lang="en-US" sz="2400" b="1" dirty="0" err="1">
                <a:solidFill>
                  <a:srgbClr val="000000"/>
                </a:solidFill>
                <a:latin typeface="Arial" panose="020B0604020202020204" pitchFamily="34" charset="0"/>
                <a:cs typeface="Arial" panose="020B0604020202020204" pitchFamily="34" charset="0"/>
              </a:rPr>
              <a:t>DSNet</a:t>
            </a:r>
            <a:endParaRPr lang="en-US" sz="2400" b="1" dirty="0">
              <a:solidFill>
                <a:srgbClr val="000000"/>
              </a:solidFill>
              <a:latin typeface="Arial" panose="020B0604020202020204" pitchFamily="34" charset="0"/>
              <a:cs typeface="Arial" panose="020B0604020202020204" pitchFamily="34" charset="0"/>
            </a:endParaRPr>
          </a:p>
        </p:txBody>
      </p:sp>
      <p:sp>
        <p:nvSpPr>
          <p:cNvPr id="7" name="標題 1"/>
          <p:cNvSpPr>
            <a:spLocks noGrp="1"/>
          </p:cNvSpPr>
          <p:nvPr>
            <p:ph type="title"/>
          </p:nvPr>
        </p:nvSpPr>
        <p:spPr>
          <a:xfrm>
            <a:off x="1" y="3"/>
            <a:ext cx="9144000" cy="720725"/>
          </a:xfrm>
        </p:spPr>
        <p:txBody>
          <a:bodyPr/>
          <a:lstStyle/>
          <a:p>
            <a:pPr algn="ctr"/>
            <a:r>
              <a:rPr lang="en-US" altLang="zh-TW" sz="3200" dirty="0">
                <a:latin typeface="Arial" panose="020B0604020202020204" pitchFamily="34" charset="0"/>
                <a:cs typeface="Arial" panose="020B0604020202020204" pitchFamily="34" charset="0"/>
              </a:rPr>
              <a:t>III-1. Proposed </a:t>
            </a:r>
            <a:r>
              <a:rPr lang="en-US" altLang="zh-TW" sz="3200" dirty="0" err="1">
                <a:latin typeface="Arial" panose="020B0604020202020204" pitchFamily="34" charset="0"/>
                <a:cs typeface="Arial" panose="020B0604020202020204" pitchFamily="34" charset="0"/>
              </a:rPr>
              <a:t>DSNet</a:t>
            </a:r>
            <a:r>
              <a:rPr lang="en-US" altLang="zh-TW" sz="3200" dirty="0">
                <a:latin typeface="Arial" panose="020B0604020202020204" pitchFamily="34" charset="0"/>
                <a:cs typeface="Arial" panose="020B0604020202020204" pitchFamily="34" charset="0"/>
              </a:rPr>
              <a:t> Method</a:t>
            </a:r>
            <a:endParaRPr lang="zh-TW" alt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3510090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4" name="Rectangle 3"/>
          <p:cNvSpPr/>
          <p:nvPr/>
        </p:nvSpPr>
        <p:spPr>
          <a:xfrm>
            <a:off x="251520" y="1366447"/>
            <a:ext cx="3096344" cy="553998"/>
          </a:xfrm>
          <a:prstGeom prst="rect">
            <a:avLst/>
          </a:prstGeom>
        </p:spPr>
        <p:txBody>
          <a:bodyPr wrap="square">
            <a:spAutoFit/>
          </a:bodyPr>
          <a:lstStyle/>
          <a:p>
            <a:pPr marL="342898" indent="-342898">
              <a:lnSpc>
                <a:spcPct val="150000"/>
              </a:lnSpc>
              <a:buFont typeface="Wingdings" panose="05000000000000000000" pitchFamily="2" charset="2"/>
              <a:buChar char="v"/>
            </a:pPr>
            <a:r>
              <a:rPr lang="en-US" sz="2000" b="1" dirty="0">
                <a:solidFill>
                  <a:srgbClr val="000000"/>
                </a:solidFill>
                <a:latin typeface="Arial" panose="020B0604020202020204" pitchFamily="34" charset="0"/>
                <a:cs typeface="Arial" panose="020B0604020202020204" pitchFamily="34" charset="0"/>
              </a:rPr>
              <a:t>Classification </a:t>
            </a:r>
            <a:r>
              <a:rPr lang="en-US" sz="2000" b="1" dirty="0">
                <a:solidFill>
                  <a:srgbClr val="000000"/>
                </a:solidFill>
                <a:latin typeface="Arial" panose="020B0604020202020204" pitchFamily="34" charset="0"/>
                <a:cs typeface="Arial" panose="020B0604020202020204" pitchFamily="34" charset="0"/>
              </a:rPr>
              <a:t>loss </a:t>
            </a:r>
          </a:p>
        </p:txBody>
      </p:sp>
      <mc:AlternateContent xmlns:mc="http://schemas.openxmlformats.org/markup-compatibility/2006">
        <mc:Choice xmlns:a14="http://schemas.microsoft.com/office/drawing/2010/main" Requires="a14">
          <p:sp>
            <p:nvSpPr>
              <p:cNvPr id="6" name="Rectangle 5"/>
              <p:cNvSpPr/>
              <p:nvPr/>
            </p:nvSpPr>
            <p:spPr>
              <a:xfrm>
                <a:off x="431540" y="1920448"/>
                <a:ext cx="8280920" cy="1985159"/>
              </a:xfrm>
              <a:prstGeom prst="rect">
                <a:avLst/>
              </a:prstGeom>
            </p:spPr>
            <p:txBody>
              <a:bodyPr wrap="square">
                <a:spAutoFit/>
              </a:bodyPr>
              <a:lstStyle/>
              <a:p>
                <a:pPr>
                  <a:lnSpc>
                    <a:spcPct val="150000"/>
                  </a:lnSpc>
                </a:pPr>
                <a:r>
                  <a:rPr lang="en-US" sz="1600" dirty="0">
                    <a:latin typeface="Arial" panose="020B0604020202020204" pitchFamily="34" charset="0"/>
                    <a:cs typeface="Arial" panose="020B0604020202020204" pitchFamily="34" charset="0"/>
                  </a:rPr>
                  <a:t>Adopting focal loss [1]:</a:t>
                </a:r>
              </a:p>
              <a:p>
                <a:pPr algn="ctr">
                  <a:lnSpc>
                    <a:spcPct val="150000"/>
                  </a:lnSpc>
                </a:pP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𝑳</m:t>
                        </m:r>
                      </m:e>
                      <m:sub>
                        <m:r>
                          <a:rPr lang="en-US" b="1" i="1">
                            <a:latin typeface="Cambria Math" panose="02040503050406030204" pitchFamily="18" charset="0"/>
                          </a:rPr>
                          <m:t>𝒄𝒍𝒔</m:t>
                        </m:r>
                      </m:sub>
                    </m:sSub>
                    <m:d>
                      <m:dPr>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𝒑</m:t>
                            </m:r>
                          </m:e>
                          <m:sub>
                            <m:r>
                              <a:rPr lang="en-US" b="1" i="1">
                                <a:latin typeface="Cambria Math" panose="02040503050406030204" pitchFamily="18" charset="0"/>
                              </a:rPr>
                              <m:t>𝒄</m:t>
                            </m:r>
                          </m:sub>
                        </m:sSub>
                      </m:e>
                    </m:d>
                    <m:r>
                      <a:rPr lang="en-US" b="1" i="1">
                        <a:latin typeface="Cambria Math" panose="02040503050406030204" pitchFamily="18" charset="0"/>
                      </a:rPr>
                      <m:t>=</m:t>
                    </m:r>
                    <m:r>
                      <a:rPr lang="en-US" b="1" i="1">
                        <a:latin typeface="Cambria Math" panose="02040503050406030204" pitchFamily="18" charset="0"/>
                        <a:ea typeface="Cambria Math" panose="02040503050406030204" pitchFamily="18" charset="0"/>
                      </a:rPr>
                      <m:t>− </m:t>
                    </m:r>
                    <m:r>
                      <m:rPr>
                        <m:nor/>
                      </m:rPr>
                      <a:rPr lang="el-GR" b="1" i="1">
                        <a:latin typeface="Cambria Math" panose="02040503050406030204" pitchFamily="18" charset="0"/>
                        <a:ea typeface="Cambria Math" panose="02040503050406030204" pitchFamily="18" charset="0"/>
                      </a:rPr>
                      <m:t>λ</m:t>
                    </m:r>
                    <m:r>
                      <m:rPr>
                        <m:nor/>
                      </m:rPr>
                      <a:rPr lang="en-US" b="1" i="1">
                        <a:latin typeface="Cambria Math" panose="02040503050406030204" pitchFamily="18" charset="0"/>
                        <a:ea typeface="Cambria Math" panose="02040503050406030204" pitchFamily="18" charset="0"/>
                      </a:rPr>
                      <m:t> </m:t>
                    </m:r>
                    <m:sSup>
                      <m:sSupPr>
                        <m:ctrlPr>
                          <a:rPr lang="en-US" b="1" i="1">
                            <a:latin typeface="Cambria Math" panose="02040503050406030204" pitchFamily="18" charset="0"/>
                            <a:ea typeface="Cambria Math" panose="02040503050406030204" pitchFamily="18" charset="0"/>
                          </a:rPr>
                        </m:ctrlPr>
                      </m:sSupPr>
                      <m:e>
                        <m:r>
                          <m:rPr>
                            <m:nor/>
                          </m:rPr>
                          <a:rPr lang="en-US" b="1" i="1">
                            <a:latin typeface="Cambria Math" panose="02040503050406030204" pitchFamily="18" charset="0"/>
                            <a:ea typeface="Cambria Math" panose="02040503050406030204" pitchFamily="18" charset="0"/>
                          </a:rPr>
                          <m:t>(1−</m:t>
                        </m:r>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 </m:t>
                            </m:r>
                            <m:r>
                              <a:rPr lang="en-US" b="1" i="1">
                                <a:latin typeface="Cambria Math" panose="02040503050406030204" pitchFamily="18" charset="0"/>
                                <a:ea typeface="Cambria Math" panose="02040503050406030204" pitchFamily="18" charset="0"/>
                              </a:rPr>
                              <m:t>𝒑</m:t>
                            </m:r>
                          </m:e>
                          <m:sub>
                            <m:r>
                              <a:rPr lang="en-US" b="1" i="1">
                                <a:latin typeface="Cambria Math" panose="02040503050406030204" pitchFamily="18" charset="0"/>
                                <a:ea typeface="Cambria Math" panose="02040503050406030204" pitchFamily="18" charset="0"/>
                              </a:rPr>
                              <m:t>𝒄</m:t>
                            </m:r>
                          </m:sub>
                        </m:sSub>
                        <m:r>
                          <m:rPr>
                            <m:nor/>
                          </m:rPr>
                          <a:rPr lang="en-US" b="1" i="1">
                            <a:latin typeface="Cambria Math" panose="02040503050406030204" pitchFamily="18" charset="0"/>
                            <a:ea typeface="Cambria Math" panose="02040503050406030204" pitchFamily="18" charset="0"/>
                          </a:rPr>
                          <m:t>)</m:t>
                        </m:r>
                      </m:e>
                      <m:sup>
                        <m:r>
                          <a:rPr lang="en-US" b="1" i="1">
                            <a:latin typeface="Cambria Math" panose="02040503050406030204" pitchFamily="18" charset="0"/>
                            <a:ea typeface="Cambria Math" panose="02040503050406030204" pitchFamily="18" charset="0"/>
                          </a:rPr>
                          <m:t>𝜸</m:t>
                        </m:r>
                      </m:sup>
                    </m:sSup>
                    <m:r>
                      <m:rPr>
                        <m:nor/>
                      </m:rPr>
                      <a:rPr lang="en-US" b="1" i="1">
                        <a:latin typeface="Cambria Math" panose="02040503050406030204" pitchFamily="18" charset="0"/>
                        <a:ea typeface="Cambria Math" panose="02040503050406030204" pitchFamily="18" charset="0"/>
                      </a:rPr>
                      <m:t>log</m:t>
                    </m:r>
                    <m:r>
                      <m:rPr>
                        <m:nor/>
                      </m:rPr>
                      <a:rPr lang="en-US" b="1" i="1">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𝒑</m:t>
                        </m:r>
                      </m:e>
                      <m:sub>
                        <m:r>
                          <a:rPr lang="en-US" b="1" i="1">
                            <a:latin typeface="Cambria Math" panose="02040503050406030204" pitchFamily="18" charset="0"/>
                            <a:ea typeface="Cambria Math" panose="02040503050406030204" pitchFamily="18" charset="0"/>
                          </a:rPr>
                          <m:t>𝒄</m:t>
                        </m:r>
                      </m:sub>
                    </m:sSub>
                    <m:r>
                      <a:rPr lang="en-US" b="1" i="1">
                        <a:latin typeface="Cambria Math" panose="02040503050406030204" pitchFamily="18" charset="0"/>
                        <a:ea typeface="Cambria Math" panose="02040503050406030204" pitchFamily="18" charset="0"/>
                      </a:rPr>
                      <m:t>)</m:t>
                    </m:r>
                  </m:oMath>
                </a14:m>
                <a:r>
                  <a:rPr lang="en-US" b="1" dirty="0">
                    <a:latin typeface="Cambria Math" panose="02040503050406030204" pitchFamily="18" charset="0"/>
                    <a:ea typeface="Cambria Math" panose="02040503050406030204" pitchFamily="18" charset="0"/>
                  </a:rPr>
                  <a:t>      (5)</a:t>
                </a:r>
                <a:endParaRPr lang="en-US" b="1" i="1" dirty="0">
                  <a:latin typeface="Cambria Math" panose="02040503050406030204" pitchFamily="18" charset="0"/>
                </a:endParaRPr>
              </a:p>
              <a:p>
                <a:pPr>
                  <a:lnSpc>
                    <a:spcPct val="150000"/>
                  </a:lnSpc>
                </a:pPr>
                <a:r>
                  <a:rPr lang="en-US" sz="1600" dirty="0">
                    <a:latin typeface="Arial" panose="020B0604020202020204" pitchFamily="34" charset="0"/>
                    <a:cs typeface="Arial" panose="020B0604020202020204" pitchFamily="34" charset="0"/>
                  </a:rPr>
                  <a:t>Where:</a:t>
                </a:r>
              </a:p>
              <a:p>
                <a:pPr marL="285749" indent="-285749">
                  <a:lnSpc>
                    <a:spcPct val="150000"/>
                  </a:lnSpc>
                  <a:buFont typeface="Arial" panose="020B0604020202020204" pitchFamily="34" charset="0"/>
                  <a:buChar char="•"/>
                </a:pPr>
                <a14:m>
                  <m:oMath xmlns:m="http://schemas.openxmlformats.org/officeDocument/2006/math">
                    <m:r>
                      <m:rPr>
                        <m:nor/>
                      </m:rPr>
                      <a:rPr lang="el-GR" sz="1600" i="1">
                        <a:latin typeface="Cambria Math" panose="02040503050406030204" pitchFamily="18" charset="0"/>
                        <a:ea typeface="Cambria Math" panose="02040503050406030204" pitchFamily="18" charset="0"/>
                      </a:rPr>
                      <m:t>λ</m:t>
                    </m:r>
                  </m:oMath>
                </a14:m>
                <a:r>
                  <a:rPr lang="en-US" sz="1600" dirty="0">
                    <a:latin typeface="Arial" panose="020B0604020202020204" pitchFamily="34" charset="0"/>
                    <a:cs typeface="Arial" panose="020B0604020202020204" pitchFamily="34" charset="0"/>
                  </a:rPr>
                  <a:t> </a:t>
                </a:r>
                <a14:m>
                  <m:oMath xmlns:m="http://schemas.openxmlformats.org/officeDocument/2006/math">
                    <m:r>
                      <a:rPr lang="en-US" sz="1600" i="1" dirty="0">
                        <a:latin typeface="Cambria Math" panose="02040503050406030204" pitchFamily="18" charset="0"/>
                        <a:ea typeface="Cambria Math" panose="02040503050406030204" pitchFamily="18" charset="0"/>
                        <a:cs typeface="Arial" panose="020B0604020202020204" pitchFamily="34" charset="0"/>
                      </a:rPr>
                      <m:t>∈</m:t>
                    </m:r>
                  </m:oMath>
                </a14:m>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[0, 1] - balanced </a:t>
                </a:r>
                <a:r>
                  <a:rPr lang="en-US" sz="1600" dirty="0">
                    <a:latin typeface="Arial" panose="020B0604020202020204" pitchFamily="34" charset="0"/>
                    <a:cs typeface="Arial" panose="020B0604020202020204" pitchFamily="34" charset="0"/>
                  </a:rPr>
                  <a:t>variant of the focal loss</a:t>
                </a:r>
                <a:endParaRPr lang="en-US" sz="1600" dirty="0">
                  <a:latin typeface="Arial" panose="020B0604020202020204" pitchFamily="34" charset="0"/>
                  <a:cs typeface="Arial" panose="020B0604020202020204" pitchFamily="34" charset="0"/>
                </a:endParaRPr>
              </a:p>
              <a:p>
                <a:pPr marL="285749" indent="-285749">
                  <a:lnSpc>
                    <a:spcPct val="150000"/>
                  </a:lnSpc>
                  <a:buFont typeface="Arial" panose="020B0604020202020204" pitchFamily="34" charset="0"/>
                  <a:buChar char="•"/>
                </a:pPr>
                <a14:m>
                  <m:oMath xmlns:m="http://schemas.openxmlformats.org/officeDocument/2006/math">
                    <m:r>
                      <a:rPr lang="en-US" sz="1600" i="1">
                        <a:latin typeface="Cambria Math" panose="02040503050406030204" pitchFamily="18" charset="0"/>
                        <a:ea typeface="Cambria Math" panose="02040503050406030204" pitchFamily="18" charset="0"/>
                        <a:cs typeface="Arial" panose="020B0604020202020204" pitchFamily="34" charset="0"/>
                      </a:rPr>
                      <m:t>𝛾</m:t>
                    </m:r>
                  </m:oMath>
                </a14:m>
                <a:r>
                  <a:rPr lang="en-US" sz="1600" dirty="0">
                    <a:latin typeface="Arial" panose="020B0604020202020204" pitchFamily="34" charset="0"/>
                    <a:cs typeface="Arial" panose="020B0604020202020204" pitchFamily="34" charset="0"/>
                  </a:rPr>
                  <a:t> is a tunable focusing parameter (</a:t>
                </a:r>
                <a14:m>
                  <m:oMath xmlns:m="http://schemas.openxmlformats.org/officeDocument/2006/math">
                    <m:r>
                      <a:rPr lang="en-US" sz="1600" i="1">
                        <a:latin typeface="Cambria Math" panose="02040503050406030204" pitchFamily="18" charset="0"/>
                        <a:ea typeface="Cambria Math" panose="02040503050406030204" pitchFamily="18" charset="0"/>
                        <a:cs typeface="Arial" panose="020B0604020202020204" pitchFamily="34" charset="0"/>
                      </a:rPr>
                      <m:t>𝛾</m:t>
                    </m:r>
                  </m:oMath>
                </a14:m>
                <a:r>
                  <a:rPr lang="en-US" sz="1600" dirty="0">
                    <a:latin typeface="Arial" panose="020B0604020202020204" pitchFamily="34" charset="0"/>
                    <a:cs typeface="Arial" panose="020B0604020202020204" pitchFamily="34" charset="0"/>
                  </a:rPr>
                  <a:t> ≥ 0</a:t>
                </a:r>
                <a:r>
                  <a:rPr lang="en-US" sz="1600" dirty="0">
                    <a:latin typeface="Arial" panose="020B0604020202020204" pitchFamily="34" charset="0"/>
                    <a:cs typeface="Arial" panose="020B0604020202020204" pitchFamily="34" charset="0"/>
                  </a:rPr>
                  <a:t>)</a:t>
                </a:r>
              </a:p>
            </p:txBody>
          </p:sp>
        </mc:Choice>
        <mc:Fallback>
          <p:sp>
            <p:nvSpPr>
              <p:cNvPr id="6" name="Rectangle 5"/>
              <p:cNvSpPr>
                <a:spLocks noRot="1" noChangeAspect="1" noMove="1" noResize="1" noEditPoints="1" noAdjustHandles="1" noChangeArrowheads="1" noChangeShapeType="1" noTextEdit="1"/>
              </p:cNvSpPr>
              <p:nvPr/>
            </p:nvSpPr>
            <p:spPr>
              <a:xfrm>
                <a:off x="431540" y="1920448"/>
                <a:ext cx="8280920" cy="1985159"/>
              </a:xfrm>
              <a:prstGeom prst="rect">
                <a:avLst/>
              </a:prstGeom>
              <a:blipFill>
                <a:blip r:embed="rId3"/>
                <a:stretch>
                  <a:fillRect l="-442" b="-920"/>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2411760" y="4136742"/>
            <a:ext cx="4126774" cy="2520280"/>
          </a:xfrm>
          <a:prstGeom prst="rect">
            <a:avLst/>
          </a:prstGeom>
        </p:spPr>
      </p:pic>
      <p:sp>
        <p:nvSpPr>
          <p:cNvPr id="8" name="標題 1"/>
          <p:cNvSpPr>
            <a:spLocks noGrp="1"/>
          </p:cNvSpPr>
          <p:nvPr>
            <p:ph type="title"/>
          </p:nvPr>
        </p:nvSpPr>
        <p:spPr>
          <a:xfrm>
            <a:off x="1" y="3"/>
            <a:ext cx="9144000" cy="720725"/>
          </a:xfrm>
        </p:spPr>
        <p:txBody>
          <a:bodyPr/>
          <a:lstStyle/>
          <a:p>
            <a:pPr algn="ctr"/>
            <a:r>
              <a:rPr lang="en-US" altLang="zh-TW" sz="3200" dirty="0">
                <a:latin typeface="Arial" panose="020B0604020202020204" pitchFamily="34" charset="0"/>
                <a:cs typeface="Arial" panose="020B0604020202020204" pitchFamily="34" charset="0"/>
              </a:rPr>
              <a:t>III-1. Proposed </a:t>
            </a:r>
            <a:r>
              <a:rPr lang="en-US" altLang="zh-TW" sz="3200" dirty="0" err="1">
                <a:latin typeface="Arial" panose="020B0604020202020204" pitchFamily="34" charset="0"/>
                <a:cs typeface="Arial" panose="020B0604020202020204" pitchFamily="34" charset="0"/>
              </a:rPr>
              <a:t>DSNet</a:t>
            </a:r>
            <a:r>
              <a:rPr lang="en-US" altLang="zh-TW" sz="3200" dirty="0">
                <a:latin typeface="Arial" panose="020B0604020202020204" pitchFamily="34" charset="0"/>
                <a:cs typeface="Arial" panose="020B0604020202020204" pitchFamily="34" charset="0"/>
              </a:rPr>
              <a:t> Method</a:t>
            </a:r>
            <a:endParaRPr lang="zh-TW" altLang="en-US" sz="3200" dirty="0">
              <a:latin typeface="Arial" panose="020B0604020202020204" pitchFamily="34" charset="0"/>
              <a:cs typeface="Arial" panose="020B0604020202020204" pitchFamily="34" charset="0"/>
            </a:endParaRPr>
          </a:p>
        </p:txBody>
      </p:sp>
      <p:sp>
        <p:nvSpPr>
          <p:cNvPr id="9" name="Rectangle 8"/>
          <p:cNvSpPr/>
          <p:nvPr/>
        </p:nvSpPr>
        <p:spPr>
          <a:xfrm>
            <a:off x="254544" y="836715"/>
            <a:ext cx="3093320" cy="646331"/>
          </a:xfrm>
          <a:prstGeom prst="rect">
            <a:avLst/>
          </a:prstGeom>
        </p:spPr>
        <p:txBody>
          <a:bodyPr wrap="square">
            <a:spAutoFit/>
          </a:bodyPr>
          <a:lstStyle/>
          <a:p>
            <a:pPr>
              <a:lnSpc>
                <a:spcPct val="150000"/>
              </a:lnSpc>
            </a:pPr>
            <a:r>
              <a:rPr lang="en-US" sz="2400" b="1" dirty="0">
                <a:solidFill>
                  <a:srgbClr val="000000"/>
                </a:solidFill>
                <a:latin typeface="Arial" panose="020B0604020202020204" pitchFamily="34" charset="0"/>
                <a:cs typeface="Arial" panose="020B0604020202020204" pitchFamily="34" charset="0"/>
              </a:rPr>
              <a:t>2. Training </a:t>
            </a:r>
            <a:r>
              <a:rPr lang="en-US" sz="2400" b="1" dirty="0" err="1">
                <a:solidFill>
                  <a:srgbClr val="000000"/>
                </a:solidFill>
                <a:latin typeface="Arial" panose="020B0604020202020204" pitchFamily="34" charset="0"/>
                <a:cs typeface="Arial" panose="020B0604020202020204" pitchFamily="34" charset="0"/>
              </a:rPr>
              <a:t>DSNet</a:t>
            </a:r>
            <a:endParaRPr lang="en-US" sz="24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2431824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4" name="Rectangle 3"/>
          <p:cNvSpPr/>
          <p:nvPr/>
        </p:nvSpPr>
        <p:spPr>
          <a:xfrm>
            <a:off x="398117" y="1347828"/>
            <a:ext cx="3384376" cy="553998"/>
          </a:xfrm>
          <a:prstGeom prst="rect">
            <a:avLst/>
          </a:prstGeom>
        </p:spPr>
        <p:txBody>
          <a:bodyPr wrap="square">
            <a:spAutoFit/>
          </a:bodyPr>
          <a:lstStyle/>
          <a:p>
            <a:pPr marL="342898" indent="-342898">
              <a:lnSpc>
                <a:spcPct val="150000"/>
              </a:lnSpc>
              <a:buFont typeface="Wingdings" panose="05000000000000000000" pitchFamily="2" charset="2"/>
              <a:buChar char="v"/>
            </a:pPr>
            <a:r>
              <a:rPr lang="en-US" sz="2000" b="1" dirty="0">
                <a:solidFill>
                  <a:srgbClr val="000000"/>
                </a:solidFill>
                <a:latin typeface="Arial" panose="020B0604020202020204" pitchFamily="34" charset="0"/>
                <a:cs typeface="Arial" panose="020B0604020202020204" pitchFamily="34" charset="0"/>
              </a:rPr>
              <a:t>Localization loss: </a:t>
            </a:r>
            <a:endParaRPr lang="en-US" sz="2000" b="1" dirty="0">
              <a:solidFill>
                <a:srgbClr val="000000"/>
              </a:solidFill>
              <a:latin typeface="Arial" panose="020B0604020202020204" pitchFamily="34" charset="0"/>
              <a:cs typeface="Arial" panose="020B0604020202020204" pitchFamily="34" charset="0"/>
            </a:endParaRPr>
          </a:p>
        </p:txBody>
      </p:sp>
      <p:sp>
        <p:nvSpPr>
          <p:cNvPr id="6" name="Rectangle 5"/>
          <p:cNvSpPr/>
          <p:nvPr/>
        </p:nvSpPr>
        <p:spPr>
          <a:xfrm>
            <a:off x="665932" y="1913398"/>
            <a:ext cx="8010524" cy="923330"/>
          </a:xfrm>
          <a:prstGeom prst="rect">
            <a:avLst/>
          </a:prstGeom>
        </p:spPr>
        <p:txBody>
          <a:bodyPr wrap="square">
            <a:spAutoFit/>
          </a:bodyPr>
          <a:lstStyle/>
          <a:p>
            <a:pPr>
              <a:lnSpc>
                <a:spcPct val="150000"/>
              </a:lnSpc>
            </a:pPr>
            <a:r>
              <a:rPr lang="en-US" dirty="0">
                <a:latin typeface="Arial" panose="020B0604020202020204" pitchFamily="34" charset="0"/>
                <a:cs typeface="Arial" panose="020B0604020202020204" pitchFamily="34" charset="0"/>
              </a:rPr>
              <a:t>Adopting Smooth</a:t>
            </a:r>
            <a:r>
              <a:rPr lang="en-US" baseline="-25000" dirty="0">
                <a:latin typeface="Arial" panose="020B0604020202020204" pitchFamily="34" charset="0"/>
                <a:cs typeface="Arial" panose="020B0604020202020204" pitchFamily="34" charset="0"/>
              </a:rPr>
              <a:t>L1</a:t>
            </a:r>
            <a:r>
              <a:rPr lang="en-US" dirty="0">
                <a:latin typeface="Arial" panose="020B0604020202020204" pitchFamily="34" charset="0"/>
                <a:cs typeface="Arial" panose="020B0604020202020204" pitchFamily="34" charset="0"/>
              </a:rPr>
              <a:t> loss [11</a:t>
            </a:r>
            <a:r>
              <a:rPr lang="en-US" dirty="0">
                <a:latin typeface="Arial" panose="020B0604020202020204" pitchFamily="34" charset="0"/>
                <a:cs typeface="Arial" panose="020B0604020202020204" pitchFamily="34" charset="0"/>
              </a:rPr>
              <a:t>] between the predicted box (k) and </a:t>
            </a:r>
            <a:r>
              <a:rPr lang="en-US" dirty="0">
                <a:latin typeface="Arial" panose="020B0604020202020204" pitchFamily="34" charset="0"/>
                <a:cs typeface="Arial" panose="020B0604020202020204" pitchFamily="34" charset="0"/>
              </a:rPr>
              <a:t>the ground </a:t>
            </a:r>
            <a:r>
              <a:rPr lang="en-US" dirty="0">
                <a:latin typeface="Arial" panose="020B0604020202020204" pitchFamily="34" charset="0"/>
                <a:cs typeface="Arial" panose="020B0604020202020204" pitchFamily="34" charset="0"/>
              </a:rPr>
              <a:t>truth box (g) </a:t>
            </a:r>
            <a:r>
              <a:rPr lang="en-US" dirty="0">
                <a:latin typeface="Arial" panose="020B0604020202020204" pitchFamily="34" charset="0"/>
                <a:cs typeface="Arial" panose="020B0604020202020204" pitchFamily="34" charset="0"/>
              </a:rPr>
              <a:t>parameters. </a:t>
            </a:r>
          </a:p>
        </p:txBody>
      </p:sp>
      <mc:AlternateContent xmlns:mc="http://schemas.openxmlformats.org/markup-compatibility/2006">
        <mc:Choice xmlns:a14="http://schemas.microsoft.com/office/drawing/2010/main" Requires="a14">
          <p:sp>
            <p:nvSpPr>
              <p:cNvPr id="8" name="Rectangle 7"/>
              <p:cNvSpPr/>
              <p:nvPr/>
            </p:nvSpPr>
            <p:spPr>
              <a:xfrm>
                <a:off x="674750" y="4381810"/>
                <a:ext cx="7992888" cy="1872500"/>
              </a:xfrm>
              <a:prstGeom prst="rect">
                <a:avLst/>
              </a:prstGeom>
            </p:spPr>
            <p:txBody>
              <a:bodyPr wrap="square">
                <a:spAutoFit/>
              </a:bodyPr>
              <a:lstStyle/>
              <a:p>
                <a:pPr>
                  <a:lnSpc>
                    <a:spcPct val="150000"/>
                  </a:lnSpc>
                </a:pPr>
                <a:r>
                  <a:rPr lang="en-US" sz="1600" dirty="0" smtClean="0">
                    <a:latin typeface="Arial" panose="020B0604020202020204" pitchFamily="34" charset="0"/>
                    <a:ea typeface="Cambria Math" panose="02040503050406030204" pitchFamily="18" charset="0"/>
                    <a:cs typeface="Arial" panose="020B0604020202020204" pitchFamily="34" charset="0"/>
                  </a:rPr>
                  <a:t>Where </a:t>
                </a:r>
              </a:p>
              <a:p>
                <a:pPr>
                  <a:lnSpc>
                    <a:spcPct val="150000"/>
                  </a:lnSpc>
                </a:pPr>
                <a:r>
                  <a:rPr lang="en-US" sz="1600" dirty="0">
                    <a:ea typeface="Cambria Math" panose="02040503050406030204" pitchFamily="18" charset="0"/>
                    <a:cs typeface="Arial" panose="020B0604020202020204" pitchFamily="34" charset="0"/>
                  </a:rPr>
                  <a:t>          </a:t>
                </a:r>
                <a14:m>
                  <m:oMath xmlns:m="http://schemas.openxmlformats.org/officeDocument/2006/math">
                    <m:sSub>
                      <m:sSubPr>
                        <m:ctrlPr>
                          <a:rPr lang="en-US" sz="1600" i="1">
                            <a:latin typeface="Cambria Math" panose="02040503050406030204" pitchFamily="18" charset="0"/>
                            <a:ea typeface="Cambria Math" panose="02040503050406030204" pitchFamily="18" charset="0"/>
                            <a:cs typeface="Arial" panose="020B0604020202020204" pitchFamily="34" charset="0"/>
                          </a:rPr>
                        </m:ctrlPr>
                      </m:sSubPr>
                      <m:e>
                        <m:r>
                          <a:rPr lang="en-US" sz="1600" i="1">
                            <a:latin typeface="Cambria Math" panose="02040503050406030204" pitchFamily="18" charset="0"/>
                            <a:ea typeface="Cambria Math" panose="02040503050406030204" pitchFamily="18" charset="0"/>
                            <a:cs typeface="Arial" panose="020B0604020202020204" pitchFamily="34" charset="0"/>
                          </a:rPr>
                          <m:t>𝑆𝑚𝑜𝑜𝑡h</m:t>
                        </m:r>
                      </m:e>
                      <m:sub>
                        <m:r>
                          <a:rPr lang="en-US" sz="1600" i="1">
                            <a:latin typeface="Cambria Math" panose="02040503050406030204" pitchFamily="18" charset="0"/>
                            <a:ea typeface="Cambria Math" panose="02040503050406030204" pitchFamily="18" charset="0"/>
                            <a:cs typeface="Arial" panose="020B0604020202020204" pitchFamily="34" charset="0"/>
                          </a:rPr>
                          <m:t>𝐿</m:t>
                        </m:r>
                        <m:r>
                          <a:rPr lang="en-US" sz="1600" i="1">
                            <a:latin typeface="Cambria Math" panose="02040503050406030204" pitchFamily="18" charset="0"/>
                            <a:ea typeface="Cambria Math" panose="02040503050406030204" pitchFamily="18" charset="0"/>
                            <a:cs typeface="Arial" panose="020B0604020202020204" pitchFamily="34" charset="0"/>
                          </a:rPr>
                          <m:t>1</m:t>
                        </m:r>
                      </m:sub>
                    </m:sSub>
                    <m:d>
                      <m:dPr>
                        <m:ctrlPr>
                          <a:rPr lang="en-US" sz="1600" i="1">
                            <a:latin typeface="Cambria Math" panose="02040503050406030204" pitchFamily="18" charset="0"/>
                            <a:ea typeface="Cambria Math" panose="02040503050406030204" pitchFamily="18" charset="0"/>
                            <a:cs typeface="Arial" panose="020B0604020202020204" pitchFamily="34" charset="0"/>
                          </a:rPr>
                        </m:ctrlPr>
                      </m:dPr>
                      <m:e>
                        <m:r>
                          <a:rPr lang="en-US" sz="1600" i="1">
                            <a:latin typeface="Cambria Math" panose="02040503050406030204" pitchFamily="18" charset="0"/>
                            <a:ea typeface="Cambria Math" panose="02040503050406030204" pitchFamily="18" charset="0"/>
                            <a:cs typeface="Arial" panose="020B0604020202020204" pitchFamily="34" charset="0"/>
                          </a:rPr>
                          <m:t>𝑥</m:t>
                        </m:r>
                      </m:e>
                    </m:d>
                    <m:r>
                      <a:rPr lang="en-US" sz="1600" i="1">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n-US" sz="1600" i="1">
                            <a:latin typeface="Cambria Math" panose="02040503050406030204" pitchFamily="18" charset="0"/>
                            <a:ea typeface="Cambria Math" panose="02040503050406030204" pitchFamily="18" charset="0"/>
                            <a:cs typeface="Arial" panose="020B0604020202020204" pitchFamily="34" charset="0"/>
                          </a:rPr>
                        </m:ctrlPr>
                      </m:dPr>
                      <m:e>
                        <m:eqArr>
                          <m:eqArrPr>
                            <m:ctrlPr>
                              <a:rPr lang="en-US" sz="1600" i="1">
                                <a:latin typeface="Cambria Math" panose="02040503050406030204" pitchFamily="18" charset="0"/>
                                <a:ea typeface="Cambria Math" panose="02040503050406030204" pitchFamily="18" charset="0"/>
                                <a:cs typeface="Arial" panose="020B0604020202020204" pitchFamily="34" charset="0"/>
                              </a:rPr>
                            </m:ctrlPr>
                          </m:eqArrPr>
                          <m:e>
                            <m:r>
                              <a:rPr lang="en-US" sz="1600" i="1">
                                <a:latin typeface="Cambria Math" panose="02040503050406030204" pitchFamily="18" charset="0"/>
                                <a:ea typeface="Cambria Math" panose="02040503050406030204" pitchFamily="18" charset="0"/>
                                <a:cs typeface="Arial" panose="020B0604020202020204" pitchFamily="34" charset="0"/>
                              </a:rPr>
                              <m:t>0.5 </m:t>
                            </m:r>
                            <m:sSup>
                              <m:sSupPr>
                                <m:ctrlPr>
                                  <a:rPr lang="en-US" sz="1600" i="1">
                                    <a:latin typeface="Cambria Math" panose="02040503050406030204" pitchFamily="18" charset="0"/>
                                    <a:ea typeface="Cambria Math" panose="02040503050406030204" pitchFamily="18" charset="0"/>
                                    <a:cs typeface="Arial" panose="020B0604020202020204" pitchFamily="34" charset="0"/>
                                  </a:rPr>
                                </m:ctrlPr>
                              </m:sSupPr>
                              <m:e>
                                <m:r>
                                  <a:rPr lang="en-US" sz="1600" i="1">
                                    <a:latin typeface="Cambria Math" panose="02040503050406030204" pitchFamily="18" charset="0"/>
                                    <a:ea typeface="Cambria Math" panose="02040503050406030204" pitchFamily="18" charset="0"/>
                                    <a:cs typeface="Arial" panose="020B0604020202020204" pitchFamily="34" charset="0"/>
                                  </a:rPr>
                                  <m:t>𝑥</m:t>
                                </m:r>
                              </m:e>
                              <m:sup>
                                <m:r>
                                  <a:rPr lang="en-US" sz="1600" i="1">
                                    <a:latin typeface="Cambria Math" panose="02040503050406030204" pitchFamily="18" charset="0"/>
                                    <a:ea typeface="Cambria Math" panose="02040503050406030204" pitchFamily="18" charset="0"/>
                                    <a:cs typeface="Arial" panose="020B0604020202020204" pitchFamily="34" charset="0"/>
                                  </a:rPr>
                                  <m:t>2 </m:t>
                                </m:r>
                              </m:sup>
                            </m:sSup>
                            <m:r>
                              <a:rPr lang="en-US" sz="1600" i="1">
                                <a:latin typeface="Cambria Math" panose="02040503050406030204" pitchFamily="18" charset="0"/>
                                <a:ea typeface="Cambria Math" panose="02040503050406030204" pitchFamily="18" charset="0"/>
                                <a:cs typeface="Arial" panose="020B0604020202020204" pitchFamily="34" charset="0"/>
                              </a:rPr>
                              <m:t>                  </m:t>
                            </m:r>
                            <m:r>
                              <a:rPr lang="en-US" sz="1600" i="1">
                                <a:latin typeface="Cambria Math" panose="02040503050406030204" pitchFamily="18" charset="0"/>
                                <a:ea typeface="Cambria Math" panose="02040503050406030204" pitchFamily="18" charset="0"/>
                                <a:cs typeface="Arial" panose="020B0604020202020204" pitchFamily="34" charset="0"/>
                              </a:rPr>
                              <m:t>𝑖𝑓</m:t>
                            </m:r>
                            <m:r>
                              <a:rPr lang="en-US" sz="1600" i="1">
                                <a:latin typeface="Cambria Math" panose="02040503050406030204" pitchFamily="18" charset="0"/>
                                <a:ea typeface="Cambria Math" panose="02040503050406030204" pitchFamily="18" charset="0"/>
                                <a:cs typeface="Arial" panose="020B0604020202020204" pitchFamily="34" charset="0"/>
                              </a:rPr>
                              <m:t> </m:t>
                            </m:r>
                            <m:d>
                              <m:dPr>
                                <m:begChr m:val="|"/>
                                <m:endChr m:val="|"/>
                                <m:ctrlPr>
                                  <a:rPr lang="en-US" sz="1600" i="1">
                                    <a:latin typeface="Cambria Math" panose="02040503050406030204" pitchFamily="18" charset="0"/>
                                    <a:ea typeface="Cambria Math" panose="02040503050406030204" pitchFamily="18" charset="0"/>
                                    <a:cs typeface="Arial" panose="020B0604020202020204" pitchFamily="34" charset="0"/>
                                  </a:rPr>
                                </m:ctrlPr>
                              </m:dPr>
                              <m:e>
                                <m:r>
                                  <a:rPr lang="en-US" sz="1600" i="1">
                                    <a:latin typeface="Cambria Math" panose="02040503050406030204" pitchFamily="18" charset="0"/>
                                    <a:ea typeface="Cambria Math" panose="02040503050406030204" pitchFamily="18" charset="0"/>
                                    <a:cs typeface="Arial" panose="020B0604020202020204" pitchFamily="34" charset="0"/>
                                  </a:rPr>
                                  <m:t>𝑥</m:t>
                                </m:r>
                              </m:e>
                            </m:d>
                            <m:r>
                              <a:rPr lang="en-US" sz="1600" i="1">
                                <a:latin typeface="Cambria Math" panose="02040503050406030204" pitchFamily="18" charset="0"/>
                                <a:ea typeface="Cambria Math" panose="02040503050406030204" pitchFamily="18" charset="0"/>
                                <a:cs typeface="Arial" panose="020B0604020202020204" pitchFamily="34" charset="0"/>
                              </a:rPr>
                              <m:t>&lt;1</m:t>
                            </m:r>
                          </m:e>
                          <m:e>
                            <m:d>
                              <m:dPr>
                                <m:begChr m:val="|"/>
                                <m:endChr m:val="|"/>
                                <m:ctrlPr>
                                  <a:rPr lang="en-US" sz="1600" i="1">
                                    <a:latin typeface="Cambria Math" panose="02040503050406030204" pitchFamily="18" charset="0"/>
                                    <a:ea typeface="Cambria Math" panose="02040503050406030204" pitchFamily="18" charset="0"/>
                                    <a:cs typeface="Arial" panose="020B0604020202020204" pitchFamily="34" charset="0"/>
                                  </a:rPr>
                                </m:ctrlPr>
                              </m:dPr>
                              <m:e>
                                <m:r>
                                  <a:rPr lang="en-US" sz="1600" i="1">
                                    <a:latin typeface="Cambria Math" panose="02040503050406030204" pitchFamily="18" charset="0"/>
                                    <a:ea typeface="Cambria Math" panose="02040503050406030204" pitchFamily="18" charset="0"/>
                                    <a:cs typeface="Arial" panose="020B0604020202020204" pitchFamily="34" charset="0"/>
                                  </a:rPr>
                                  <m:t>𝑥</m:t>
                                </m:r>
                              </m:e>
                            </m:d>
                            <m:r>
                              <a:rPr lang="en-US" sz="1600" i="1">
                                <a:latin typeface="Cambria Math" panose="02040503050406030204" pitchFamily="18" charset="0"/>
                                <a:ea typeface="Cambria Math" panose="02040503050406030204" pitchFamily="18" charset="0"/>
                                <a:cs typeface="Arial" panose="020B0604020202020204" pitchFamily="34" charset="0"/>
                              </a:rPr>
                              <m:t>−0.5             </m:t>
                            </m:r>
                            <m:r>
                              <a:rPr lang="en-US" sz="1600" i="1">
                                <a:latin typeface="Cambria Math" panose="02040503050406030204" pitchFamily="18" charset="0"/>
                                <a:ea typeface="Cambria Math" panose="02040503050406030204" pitchFamily="18" charset="0"/>
                                <a:cs typeface="Arial" panose="020B0604020202020204" pitchFamily="34" charset="0"/>
                              </a:rPr>
                              <m:t>𝑜𝑡h𝑒𝑤𝑖𝑠𝑒</m:t>
                            </m:r>
                            <m:r>
                              <a:rPr lang="en-US" sz="1600" i="1">
                                <a:latin typeface="Cambria Math" panose="02040503050406030204" pitchFamily="18" charset="0"/>
                                <a:ea typeface="Cambria Math" panose="02040503050406030204" pitchFamily="18" charset="0"/>
                                <a:cs typeface="Arial" panose="020B0604020202020204" pitchFamily="34" charset="0"/>
                              </a:rPr>
                              <m:t>,</m:t>
                            </m:r>
                          </m:e>
                        </m:eqArr>
                        <m:r>
                          <a:rPr lang="en-US" sz="1600" i="1">
                            <a:latin typeface="Cambria Math" panose="02040503050406030204" pitchFamily="18" charset="0"/>
                            <a:ea typeface="Cambria Math" panose="02040503050406030204" pitchFamily="18" charset="0"/>
                            <a:cs typeface="Arial" panose="020B0604020202020204" pitchFamily="34" charset="0"/>
                          </a:rPr>
                          <m:t>                   (</m:t>
                        </m:r>
                        <m:r>
                          <a:rPr lang="en-US" sz="1600" b="0" i="1" smtClean="0">
                            <a:latin typeface="Cambria Math" panose="02040503050406030204" pitchFamily="18" charset="0"/>
                            <a:ea typeface="Cambria Math" panose="02040503050406030204" pitchFamily="18" charset="0"/>
                            <a:cs typeface="Arial" panose="020B0604020202020204" pitchFamily="34" charset="0"/>
                          </a:rPr>
                          <m:t>7</m:t>
                        </m:r>
                        <m:r>
                          <a:rPr lang="en-US" sz="1600" i="1">
                            <a:latin typeface="Cambria Math" panose="02040503050406030204" pitchFamily="18" charset="0"/>
                            <a:ea typeface="Cambria Math" panose="02040503050406030204" pitchFamily="18" charset="0"/>
                            <a:cs typeface="Arial" panose="020B0604020202020204" pitchFamily="34" charset="0"/>
                          </a:rPr>
                          <m:t>)</m:t>
                        </m:r>
                      </m:e>
                    </m:d>
                  </m:oMath>
                </a14:m>
                <a:endParaRPr lang="en-US" sz="1600" dirty="0">
                  <a:latin typeface="Arial" panose="020B0604020202020204" pitchFamily="34" charset="0"/>
                  <a:ea typeface="Cambria Math" panose="02040503050406030204" pitchFamily="18" charset="0"/>
                  <a:cs typeface="Arial" panose="020B0604020202020204" pitchFamily="34" charset="0"/>
                </a:endParaRPr>
              </a:p>
              <a:p>
                <a:pPr>
                  <a:lnSpc>
                    <a:spcPct val="150000"/>
                  </a:lnSpc>
                </a:pPr>
                <a:r>
                  <a:rPr lang="en-US" sz="1600" dirty="0"/>
                  <a:t>          </a:t>
                </a:r>
                <a14:m>
                  <m:oMath xmlns:m="http://schemas.openxmlformats.org/officeDocument/2006/math">
                    <m:sSubSup>
                      <m:sSubSupPr>
                        <m:ctrlPr>
                          <a:rPr lang="en-US" sz="1600" i="1">
                            <a:latin typeface="Cambria Math" panose="02040503050406030204" pitchFamily="18" charset="0"/>
                          </a:rPr>
                        </m:ctrlPr>
                      </m:sSubSupPr>
                      <m:e>
                        <m:acc>
                          <m:accPr>
                            <m:chr m:val="̂"/>
                            <m:ctrlPr>
                              <a:rPr lang="en-US" sz="1600" i="1">
                                <a:latin typeface="Cambria Math" panose="02040503050406030204" pitchFamily="18" charset="0"/>
                              </a:rPr>
                            </m:ctrlPr>
                          </m:accPr>
                          <m:e>
                            <m:r>
                              <a:rPr lang="en-US" sz="1600" i="1">
                                <a:latin typeface="Cambria Math" panose="02040503050406030204" pitchFamily="18" charset="0"/>
                              </a:rPr>
                              <m:t>𝑔</m:t>
                            </m:r>
                          </m:e>
                        </m:acc>
                      </m:e>
                      <m:sub>
                        <m:r>
                          <a:rPr lang="en-US" sz="1600" i="1">
                            <a:latin typeface="Cambria Math" panose="02040503050406030204" pitchFamily="18" charset="0"/>
                          </a:rPr>
                          <m:t>𝑥</m:t>
                        </m:r>
                      </m:sub>
                      <m:sup>
                        <m:r>
                          <a:rPr lang="en-US" sz="1600" i="1">
                            <a:latin typeface="Cambria Math" panose="02040503050406030204" pitchFamily="18" charset="0"/>
                          </a:rPr>
                          <m:t>𝑚</m:t>
                        </m:r>
                      </m:sup>
                    </m:sSubSup>
                    <m:r>
                      <a:rPr lang="en-US" sz="1600" i="1">
                        <a:latin typeface="Cambria Math" panose="02040503050406030204" pitchFamily="18" charset="0"/>
                      </a:rPr>
                      <m:t>= </m:t>
                    </m:r>
                    <m:f>
                      <m:fPr>
                        <m:ctrlPr>
                          <a:rPr lang="en-US" sz="1600" i="1">
                            <a:latin typeface="Cambria Math" panose="02040503050406030204" pitchFamily="18" charset="0"/>
                          </a:rPr>
                        </m:ctrlPr>
                      </m:fPr>
                      <m:num>
                        <m:sSubSup>
                          <m:sSubSupPr>
                            <m:ctrlPr>
                              <a:rPr lang="en-US" sz="1600" i="1">
                                <a:latin typeface="Cambria Math" panose="02040503050406030204" pitchFamily="18" charset="0"/>
                              </a:rPr>
                            </m:ctrlPr>
                          </m:sSubSupPr>
                          <m:e>
                            <m:r>
                              <a:rPr lang="en-US" sz="1600" i="1">
                                <a:latin typeface="Cambria Math" panose="02040503050406030204" pitchFamily="18" charset="0"/>
                              </a:rPr>
                              <m:t>𝑔</m:t>
                            </m:r>
                          </m:e>
                          <m:sub>
                            <m:r>
                              <a:rPr lang="en-US" sz="1600" i="1">
                                <a:latin typeface="Cambria Math" panose="02040503050406030204" pitchFamily="18" charset="0"/>
                              </a:rPr>
                              <m:t>𝑥</m:t>
                            </m:r>
                          </m:sub>
                          <m:sup>
                            <m:r>
                              <a:rPr lang="en-US" sz="1600" i="1">
                                <a:latin typeface="Cambria Math" panose="02040503050406030204" pitchFamily="18" charset="0"/>
                              </a:rPr>
                              <m:t>𝑚</m:t>
                            </m:r>
                          </m:sup>
                        </m:sSubSup>
                        <m:r>
                          <a:rPr lang="en-US" sz="1600" i="1">
                            <a:latin typeface="Cambria Math" panose="02040503050406030204" pitchFamily="18" charset="0"/>
                          </a:rPr>
                          <m:t> −</m:t>
                        </m:r>
                        <m:sSubSup>
                          <m:sSubSupPr>
                            <m:ctrlPr>
                              <a:rPr lang="en-US" sz="1600" i="1">
                                <a:latin typeface="Cambria Math" panose="02040503050406030204" pitchFamily="18" charset="0"/>
                              </a:rPr>
                            </m:ctrlPr>
                          </m:sSubSupPr>
                          <m:e>
                            <m:r>
                              <a:rPr lang="en-US" sz="1600" i="1">
                                <a:latin typeface="Cambria Math" panose="02040503050406030204" pitchFamily="18" charset="0"/>
                              </a:rPr>
                              <m:t>𝑙</m:t>
                            </m:r>
                          </m:e>
                          <m:sub>
                            <m:r>
                              <a:rPr lang="en-US" sz="1600" i="1">
                                <a:latin typeface="Cambria Math" panose="02040503050406030204" pitchFamily="18" charset="0"/>
                              </a:rPr>
                              <m:t>𝑥</m:t>
                            </m:r>
                          </m:sub>
                          <m:sup>
                            <m:r>
                              <a:rPr lang="en-US" sz="1600" i="1">
                                <a:latin typeface="Cambria Math" panose="02040503050406030204" pitchFamily="18" charset="0"/>
                              </a:rPr>
                              <m:t>𝑚</m:t>
                            </m:r>
                          </m:sup>
                        </m:sSubSup>
                      </m:num>
                      <m:den>
                        <m:sSubSup>
                          <m:sSubSupPr>
                            <m:ctrlPr>
                              <a:rPr lang="en-US" sz="1600" i="1">
                                <a:latin typeface="Cambria Math" panose="02040503050406030204" pitchFamily="18" charset="0"/>
                              </a:rPr>
                            </m:ctrlPr>
                          </m:sSubSupPr>
                          <m:e>
                            <m:r>
                              <a:rPr lang="en-US" sz="1600" i="1">
                                <a:latin typeface="Cambria Math" panose="02040503050406030204" pitchFamily="18" charset="0"/>
                              </a:rPr>
                              <m:t>𝑙</m:t>
                            </m:r>
                          </m:e>
                          <m:sub>
                            <m:r>
                              <a:rPr lang="en-US" sz="1600" i="1">
                                <a:latin typeface="Cambria Math" panose="02040503050406030204" pitchFamily="18" charset="0"/>
                              </a:rPr>
                              <m:t>𝑤</m:t>
                            </m:r>
                          </m:sub>
                          <m:sup>
                            <m:r>
                              <a:rPr lang="en-US" sz="1600" i="1">
                                <a:latin typeface="Cambria Math" panose="02040503050406030204" pitchFamily="18" charset="0"/>
                              </a:rPr>
                              <m:t>𝑚</m:t>
                            </m:r>
                          </m:sup>
                        </m:sSubSup>
                      </m:den>
                    </m:f>
                    <m:r>
                      <a:rPr lang="en-US" sz="1600" i="1">
                        <a:latin typeface="Cambria Math" panose="02040503050406030204" pitchFamily="18" charset="0"/>
                      </a:rPr>
                      <m:t>,</m:t>
                    </m:r>
                    <m:sSubSup>
                      <m:sSubSupPr>
                        <m:ctrlPr>
                          <a:rPr lang="en-US" sz="1600" i="1">
                            <a:latin typeface="Cambria Math" panose="02040503050406030204" pitchFamily="18" charset="0"/>
                          </a:rPr>
                        </m:ctrlPr>
                      </m:sSubSupPr>
                      <m:e>
                        <m:acc>
                          <m:accPr>
                            <m:chr m:val="̂"/>
                            <m:ctrlPr>
                              <a:rPr lang="en-US" sz="1600" i="1">
                                <a:latin typeface="Cambria Math" panose="02040503050406030204" pitchFamily="18" charset="0"/>
                              </a:rPr>
                            </m:ctrlPr>
                          </m:accPr>
                          <m:e>
                            <m:r>
                              <a:rPr lang="en-US" sz="1600" i="1">
                                <a:latin typeface="Cambria Math" panose="02040503050406030204" pitchFamily="18" charset="0"/>
                              </a:rPr>
                              <m:t>𝑔</m:t>
                            </m:r>
                          </m:e>
                        </m:acc>
                      </m:e>
                      <m:sub>
                        <m:r>
                          <a:rPr lang="en-US" sz="1600" i="1">
                            <a:latin typeface="Cambria Math" panose="02040503050406030204" pitchFamily="18" charset="0"/>
                          </a:rPr>
                          <m:t>𝑦</m:t>
                        </m:r>
                      </m:sub>
                      <m:sup>
                        <m:r>
                          <a:rPr lang="en-US" sz="1600" i="1">
                            <a:latin typeface="Cambria Math" panose="02040503050406030204" pitchFamily="18" charset="0"/>
                          </a:rPr>
                          <m:t>𝑚</m:t>
                        </m:r>
                      </m:sup>
                    </m:sSubSup>
                    <m:r>
                      <a:rPr lang="en-US" sz="1600" i="1">
                        <a:latin typeface="Cambria Math" panose="02040503050406030204" pitchFamily="18" charset="0"/>
                      </a:rPr>
                      <m:t>= </m:t>
                    </m:r>
                    <m:f>
                      <m:fPr>
                        <m:ctrlPr>
                          <a:rPr lang="en-US" sz="1600" i="1">
                            <a:latin typeface="Cambria Math" panose="02040503050406030204" pitchFamily="18" charset="0"/>
                          </a:rPr>
                        </m:ctrlPr>
                      </m:fPr>
                      <m:num>
                        <m:sSubSup>
                          <m:sSubSupPr>
                            <m:ctrlPr>
                              <a:rPr lang="en-US" sz="1600" i="1">
                                <a:latin typeface="Cambria Math" panose="02040503050406030204" pitchFamily="18" charset="0"/>
                              </a:rPr>
                            </m:ctrlPr>
                          </m:sSubSupPr>
                          <m:e>
                            <m:r>
                              <a:rPr lang="en-US" sz="1600" i="1">
                                <a:latin typeface="Cambria Math" panose="02040503050406030204" pitchFamily="18" charset="0"/>
                              </a:rPr>
                              <m:t>𝑔</m:t>
                            </m:r>
                          </m:e>
                          <m:sub>
                            <m:r>
                              <a:rPr lang="en-US" sz="1600" i="1">
                                <a:latin typeface="Cambria Math" panose="02040503050406030204" pitchFamily="18" charset="0"/>
                              </a:rPr>
                              <m:t>𝑦</m:t>
                            </m:r>
                          </m:sub>
                          <m:sup>
                            <m:r>
                              <a:rPr lang="en-US" sz="1600" i="1">
                                <a:latin typeface="Cambria Math" panose="02040503050406030204" pitchFamily="18" charset="0"/>
                              </a:rPr>
                              <m:t>𝑚</m:t>
                            </m:r>
                          </m:sup>
                        </m:sSubSup>
                        <m:r>
                          <a:rPr lang="en-US" sz="1600" i="1">
                            <a:latin typeface="Cambria Math" panose="02040503050406030204" pitchFamily="18" charset="0"/>
                          </a:rPr>
                          <m:t> −</m:t>
                        </m:r>
                        <m:sSubSup>
                          <m:sSubSupPr>
                            <m:ctrlPr>
                              <a:rPr lang="en-US" sz="1600" i="1">
                                <a:latin typeface="Cambria Math" panose="02040503050406030204" pitchFamily="18" charset="0"/>
                              </a:rPr>
                            </m:ctrlPr>
                          </m:sSubSupPr>
                          <m:e>
                            <m:r>
                              <a:rPr lang="en-US" sz="1600" i="1">
                                <a:latin typeface="Cambria Math" panose="02040503050406030204" pitchFamily="18" charset="0"/>
                              </a:rPr>
                              <m:t>𝑙</m:t>
                            </m:r>
                          </m:e>
                          <m:sub>
                            <m:r>
                              <a:rPr lang="en-US" sz="1600" i="1">
                                <a:latin typeface="Cambria Math" panose="02040503050406030204" pitchFamily="18" charset="0"/>
                              </a:rPr>
                              <m:t>𝑦</m:t>
                            </m:r>
                          </m:sub>
                          <m:sup>
                            <m:r>
                              <a:rPr lang="en-US" sz="1600" i="1">
                                <a:latin typeface="Cambria Math" panose="02040503050406030204" pitchFamily="18" charset="0"/>
                              </a:rPr>
                              <m:t>𝑚</m:t>
                            </m:r>
                          </m:sup>
                        </m:sSubSup>
                      </m:num>
                      <m:den>
                        <m:sSubSup>
                          <m:sSubSupPr>
                            <m:ctrlPr>
                              <a:rPr lang="en-US" sz="1600" i="1">
                                <a:latin typeface="Cambria Math" panose="02040503050406030204" pitchFamily="18" charset="0"/>
                              </a:rPr>
                            </m:ctrlPr>
                          </m:sSubSupPr>
                          <m:e>
                            <m:r>
                              <a:rPr lang="en-US" sz="1600" i="1">
                                <a:latin typeface="Cambria Math" panose="02040503050406030204" pitchFamily="18" charset="0"/>
                              </a:rPr>
                              <m:t>𝑙</m:t>
                            </m:r>
                          </m:e>
                          <m:sub>
                            <m:r>
                              <a:rPr lang="en-US" sz="1600" i="1">
                                <a:latin typeface="Cambria Math" panose="02040503050406030204" pitchFamily="18" charset="0"/>
                              </a:rPr>
                              <m:t>h</m:t>
                            </m:r>
                          </m:sub>
                          <m:sup>
                            <m:r>
                              <a:rPr lang="en-US" sz="1600" i="1">
                                <a:latin typeface="Cambria Math" panose="02040503050406030204" pitchFamily="18" charset="0"/>
                              </a:rPr>
                              <m:t>𝑚</m:t>
                            </m:r>
                          </m:sup>
                        </m:sSubSup>
                      </m:den>
                    </m:f>
                  </m:oMath>
                </a14:m>
                <a:r>
                  <a:rPr lang="en-US" sz="1600" dirty="0"/>
                  <a:t>, </a:t>
                </a:r>
                <a14:m>
                  <m:oMath xmlns:m="http://schemas.openxmlformats.org/officeDocument/2006/math">
                    <m:sSubSup>
                      <m:sSubSupPr>
                        <m:ctrlPr>
                          <a:rPr lang="en-US" sz="1600" i="1">
                            <a:latin typeface="Cambria Math" panose="02040503050406030204" pitchFamily="18" charset="0"/>
                          </a:rPr>
                        </m:ctrlPr>
                      </m:sSubSupPr>
                      <m:e>
                        <m:acc>
                          <m:accPr>
                            <m:chr m:val="̂"/>
                            <m:ctrlPr>
                              <a:rPr lang="en-US" sz="1600" i="1">
                                <a:latin typeface="Cambria Math" panose="02040503050406030204" pitchFamily="18" charset="0"/>
                              </a:rPr>
                            </m:ctrlPr>
                          </m:accPr>
                          <m:e>
                            <m:r>
                              <a:rPr lang="en-US" sz="1600" i="1">
                                <a:latin typeface="Cambria Math" panose="02040503050406030204" pitchFamily="18" charset="0"/>
                              </a:rPr>
                              <m:t>𝑔</m:t>
                            </m:r>
                          </m:e>
                        </m:acc>
                      </m:e>
                      <m:sub>
                        <m:r>
                          <a:rPr lang="en-US" sz="1600" i="1">
                            <a:latin typeface="Cambria Math" panose="02040503050406030204" pitchFamily="18" charset="0"/>
                          </a:rPr>
                          <m:t>𝑤</m:t>
                        </m:r>
                      </m:sub>
                      <m:sup>
                        <m:r>
                          <a:rPr lang="en-US" sz="1600" i="1">
                            <a:latin typeface="Cambria Math" panose="02040503050406030204" pitchFamily="18" charset="0"/>
                          </a:rPr>
                          <m:t>𝑚</m:t>
                        </m:r>
                      </m:sup>
                    </m:sSubSup>
                    <m:r>
                      <a:rPr lang="en-US" sz="1600" i="1">
                        <a:latin typeface="Cambria Math" panose="02040503050406030204" pitchFamily="18" charset="0"/>
                      </a:rPr>
                      <m:t>=</m:t>
                    </m:r>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log</m:t>
                        </m:r>
                      </m:fName>
                      <m:e>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sSubSup>
                                  <m:sSubSupPr>
                                    <m:ctrlPr>
                                      <a:rPr lang="en-US" sz="1600" i="1">
                                        <a:latin typeface="Cambria Math" panose="02040503050406030204" pitchFamily="18" charset="0"/>
                                      </a:rPr>
                                    </m:ctrlPr>
                                  </m:sSubSupPr>
                                  <m:e>
                                    <m:r>
                                      <a:rPr lang="en-US" sz="1600" i="1">
                                        <a:latin typeface="Cambria Math" panose="02040503050406030204" pitchFamily="18" charset="0"/>
                                      </a:rPr>
                                      <m:t>𝑔</m:t>
                                    </m:r>
                                  </m:e>
                                  <m:sub>
                                    <m:r>
                                      <a:rPr lang="en-US" sz="1600" i="1">
                                        <a:latin typeface="Cambria Math" panose="02040503050406030204" pitchFamily="18" charset="0"/>
                                      </a:rPr>
                                      <m:t>𝑤</m:t>
                                    </m:r>
                                  </m:sub>
                                  <m:sup>
                                    <m:r>
                                      <a:rPr lang="en-US" sz="1600" i="1">
                                        <a:latin typeface="Cambria Math" panose="02040503050406030204" pitchFamily="18" charset="0"/>
                                      </a:rPr>
                                      <m:t>𝑚</m:t>
                                    </m:r>
                                  </m:sup>
                                </m:sSubSup>
                              </m:num>
                              <m:den>
                                <m:sSubSup>
                                  <m:sSubSupPr>
                                    <m:ctrlPr>
                                      <a:rPr lang="en-US" sz="1600" i="1">
                                        <a:latin typeface="Cambria Math" panose="02040503050406030204" pitchFamily="18" charset="0"/>
                                      </a:rPr>
                                    </m:ctrlPr>
                                  </m:sSubSupPr>
                                  <m:e>
                                    <m:r>
                                      <a:rPr lang="en-US" sz="1600" i="1">
                                        <a:latin typeface="Cambria Math" panose="02040503050406030204" pitchFamily="18" charset="0"/>
                                      </a:rPr>
                                      <m:t>𝑙</m:t>
                                    </m:r>
                                  </m:e>
                                  <m:sub>
                                    <m:r>
                                      <a:rPr lang="en-US" sz="1600" i="1">
                                        <a:latin typeface="Cambria Math" panose="02040503050406030204" pitchFamily="18" charset="0"/>
                                      </a:rPr>
                                      <m:t>𝑤</m:t>
                                    </m:r>
                                  </m:sub>
                                  <m:sup>
                                    <m:r>
                                      <a:rPr lang="en-US" sz="1600" i="1">
                                        <a:latin typeface="Cambria Math" panose="02040503050406030204" pitchFamily="18" charset="0"/>
                                      </a:rPr>
                                      <m:t>𝑚</m:t>
                                    </m:r>
                                  </m:sup>
                                </m:sSubSup>
                              </m:den>
                            </m:f>
                          </m:e>
                        </m:d>
                      </m:e>
                    </m:func>
                    <m:r>
                      <a:rPr lang="en-US" sz="1600" i="1">
                        <a:latin typeface="Cambria Math" panose="02040503050406030204" pitchFamily="18" charset="0"/>
                      </a:rPr>
                      <m:t>,</m:t>
                    </m:r>
                    <m:sSubSup>
                      <m:sSubSupPr>
                        <m:ctrlPr>
                          <a:rPr lang="en-US" sz="1600" i="1">
                            <a:latin typeface="Cambria Math" panose="02040503050406030204" pitchFamily="18" charset="0"/>
                          </a:rPr>
                        </m:ctrlPr>
                      </m:sSubSupPr>
                      <m:e>
                        <m:acc>
                          <m:accPr>
                            <m:chr m:val="̂"/>
                            <m:ctrlPr>
                              <a:rPr lang="en-US" sz="1600" i="1">
                                <a:latin typeface="Cambria Math" panose="02040503050406030204" pitchFamily="18" charset="0"/>
                              </a:rPr>
                            </m:ctrlPr>
                          </m:accPr>
                          <m:e>
                            <m:r>
                              <a:rPr lang="en-US" sz="1600" i="1">
                                <a:latin typeface="Cambria Math" panose="02040503050406030204" pitchFamily="18" charset="0"/>
                              </a:rPr>
                              <m:t>𝑔</m:t>
                            </m:r>
                          </m:e>
                        </m:acc>
                      </m:e>
                      <m:sub>
                        <m:r>
                          <a:rPr lang="en-US" sz="1600" i="1">
                            <a:latin typeface="Cambria Math" panose="02040503050406030204" pitchFamily="18" charset="0"/>
                          </a:rPr>
                          <m:t>h</m:t>
                        </m:r>
                      </m:sub>
                      <m:sup>
                        <m:r>
                          <a:rPr lang="en-US" sz="1600" i="1">
                            <a:latin typeface="Cambria Math" panose="02040503050406030204" pitchFamily="18" charset="0"/>
                          </a:rPr>
                          <m:t>𝑚</m:t>
                        </m:r>
                      </m:sup>
                    </m:sSubSup>
                    <m:r>
                      <a:rPr lang="en-US" sz="1600" i="1">
                        <a:latin typeface="Cambria Math" panose="02040503050406030204" pitchFamily="18" charset="0"/>
                      </a:rPr>
                      <m:t>=</m:t>
                    </m:r>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log</m:t>
                        </m:r>
                      </m:fName>
                      <m:e>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sSubSup>
                                  <m:sSubSupPr>
                                    <m:ctrlPr>
                                      <a:rPr lang="en-US" sz="1600" i="1">
                                        <a:latin typeface="Cambria Math" panose="02040503050406030204" pitchFamily="18" charset="0"/>
                                      </a:rPr>
                                    </m:ctrlPr>
                                  </m:sSubSupPr>
                                  <m:e>
                                    <m:r>
                                      <a:rPr lang="en-US" sz="1600" i="1">
                                        <a:latin typeface="Cambria Math" panose="02040503050406030204" pitchFamily="18" charset="0"/>
                                      </a:rPr>
                                      <m:t>𝑔</m:t>
                                    </m:r>
                                  </m:e>
                                  <m:sub>
                                    <m:r>
                                      <a:rPr lang="en-US" sz="1600" i="1">
                                        <a:latin typeface="Cambria Math" panose="02040503050406030204" pitchFamily="18" charset="0"/>
                                      </a:rPr>
                                      <m:t>h</m:t>
                                    </m:r>
                                  </m:sub>
                                  <m:sup>
                                    <m:r>
                                      <a:rPr lang="en-US" sz="1600" i="1">
                                        <a:latin typeface="Cambria Math" panose="02040503050406030204" pitchFamily="18" charset="0"/>
                                      </a:rPr>
                                      <m:t>𝑚</m:t>
                                    </m:r>
                                  </m:sup>
                                </m:sSubSup>
                              </m:num>
                              <m:den>
                                <m:sSubSup>
                                  <m:sSubSupPr>
                                    <m:ctrlPr>
                                      <a:rPr lang="en-US" sz="1600" i="1">
                                        <a:latin typeface="Cambria Math" panose="02040503050406030204" pitchFamily="18" charset="0"/>
                                      </a:rPr>
                                    </m:ctrlPr>
                                  </m:sSubSupPr>
                                  <m:e>
                                    <m:r>
                                      <a:rPr lang="en-US" sz="1600" i="1">
                                        <a:latin typeface="Cambria Math" panose="02040503050406030204" pitchFamily="18" charset="0"/>
                                      </a:rPr>
                                      <m:t>𝑙</m:t>
                                    </m:r>
                                  </m:e>
                                  <m:sub>
                                    <m:r>
                                      <a:rPr lang="en-US" sz="1600" i="1">
                                        <a:latin typeface="Cambria Math" panose="02040503050406030204" pitchFamily="18" charset="0"/>
                                      </a:rPr>
                                      <m:t>h</m:t>
                                    </m:r>
                                  </m:sub>
                                  <m:sup>
                                    <m:r>
                                      <a:rPr lang="en-US" sz="1600" i="1">
                                        <a:latin typeface="Cambria Math" panose="02040503050406030204" pitchFamily="18" charset="0"/>
                                      </a:rPr>
                                      <m:t>𝑚</m:t>
                                    </m:r>
                                  </m:sup>
                                </m:sSubSup>
                              </m:den>
                            </m:f>
                          </m:e>
                        </m:d>
                      </m:e>
                    </m:func>
                  </m:oMath>
                </a14:m>
                <a:r>
                  <a:rPr lang="en-US" sz="1400" dirty="0">
                    <a:latin typeface="Arial" panose="020B0604020202020204" pitchFamily="34" charset="0"/>
                    <a:cs typeface="Arial" panose="020B0604020202020204" pitchFamily="34" charset="0"/>
                  </a:rPr>
                  <a:t> </a:t>
                </a:r>
              </a:p>
            </p:txBody>
          </p:sp>
        </mc:Choice>
        <mc:Fallback>
          <p:sp>
            <p:nvSpPr>
              <p:cNvPr id="8" name="Rectangle 7"/>
              <p:cNvSpPr>
                <a:spLocks noRot="1" noChangeAspect="1" noMove="1" noResize="1" noEditPoints="1" noAdjustHandles="1" noChangeArrowheads="1" noChangeShapeType="1" noTextEdit="1"/>
              </p:cNvSpPr>
              <p:nvPr/>
            </p:nvSpPr>
            <p:spPr>
              <a:xfrm>
                <a:off x="674750" y="4381810"/>
                <a:ext cx="7992888" cy="1872500"/>
              </a:xfrm>
              <a:prstGeom prst="rect">
                <a:avLst/>
              </a:prstGeom>
              <a:blipFill>
                <a:blip r:embed="rId3"/>
                <a:stretch>
                  <a:fillRect l="-45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p:cNvSpPr txBox="1"/>
              <p:nvPr/>
            </p:nvSpPr>
            <p:spPr>
              <a:xfrm>
                <a:off x="395538" y="3000178"/>
                <a:ext cx="8352927" cy="9398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𝑙𝑜𝑐</m:t>
                          </m:r>
                        </m:sub>
                      </m:sSub>
                      <m:d>
                        <m:dPr>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rPr>
                                <m:t>𝑘</m:t>
                              </m:r>
                            </m:e>
                            <m:sub>
                              <m:r>
                                <a:rPr lang="en-US" sz="2400" i="1">
                                  <a:latin typeface="Cambria Math" panose="02040503050406030204" pitchFamily="18" charset="0"/>
                                </a:rPr>
                                <m:t>𝑖</m:t>
                              </m:r>
                            </m:sub>
                            <m:sup>
                              <m:r>
                                <a:rPr lang="en-US" sz="2400" i="1">
                                  <a:latin typeface="Cambria Math" panose="02040503050406030204" pitchFamily="18" charset="0"/>
                                </a:rPr>
                                <m:t>𝑚</m:t>
                              </m:r>
                            </m:sup>
                          </m:sSub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𝑔</m:t>
                              </m:r>
                            </m:e>
                            <m:sub>
                              <m:r>
                                <a:rPr lang="en-US" sz="2400" i="1">
                                  <a:latin typeface="Cambria Math" panose="02040503050406030204" pitchFamily="18" charset="0"/>
                                </a:rPr>
                                <m:t>𝑖</m:t>
                              </m:r>
                            </m:sub>
                            <m:sup>
                              <m:r>
                                <a:rPr lang="en-US" sz="2400" i="1">
                                  <a:latin typeface="Cambria Math" panose="02040503050406030204" pitchFamily="18" charset="0"/>
                                </a:rPr>
                                <m:t>𝑚</m:t>
                              </m:r>
                            </m:sup>
                          </m:sSubSup>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r>
                            <a:rPr lang="en-US" sz="2400" i="1">
                              <a:latin typeface="Cambria Math" panose="02040503050406030204" pitchFamily="18" charset="0"/>
                            </a:rPr>
                            <m:t> ∈</m:t>
                          </m:r>
                          <m:d>
                            <m:dPr>
                              <m:begChr m:val="{"/>
                              <m:endChr m:val="}"/>
                              <m:ctrlPr>
                                <a:rPr lang="en-US" sz="2400" i="1">
                                  <a:latin typeface="Cambria Math" panose="02040503050406030204" pitchFamily="18" charset="0"/>
                                  <a:ea typeface="Cambria Math" panose="02040503050406030204" pitchFamily="18" charset="0"/>
                                </a:rPr>
                              </m:ctrlPr>
                            </m:dPr>
                            <m:e>
                              <m:r>
                                <m:rPr>
                                  <m:brk m:alnAt="7"/>
                                </m:rP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𝑦</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𝑤</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h</m:t>
                              </m:r>
                            </m:e>
                          </m:d>
                        </m:sub>
                        <m:sup/>
                        <m:e>
                          <m:sSub>
                            <m:sSubPr>
                              <m:ctrlPr>
                                <a:rPr lang="en-US" sz="2400" i="1">
                                  <a:latin typeface="Cambria Math" panose="02040503050406030204" pitchFamily="18" charset="0"/>
                                </a:rPr>
                              </m:ctrlPr>
                            </m:sSubPr>
                            <m:e>
                              <m:r>
                                <a:rPr lang="en-US" sz="2400" i="1">
                                  <a:latin typeface="Cambria Math" panose="02040503050406030204" pitchFamily="18" charset="0"/>
                                </a:rPr>
                                <m:t>𝑠𝑚𝑜𝑜𝑡h</m:t>
                              </m:r>
                            </m:e>
                            <m:sub>
                              <m:r>
                                <a:rPr lang="en-US" sz="2400" i="1">
                                  <a:latin typeface="Cambria Math" panose="02040503050406030204" pitchFamily="18" charset="0"/>
                                </a:rPr>
                                <m:t>𝐿</m:t>
                              </m:r>
                              <m:r>
                                <a:rPr lang="en-US" sz="2400" i="1">
                                  <a:latin typeface="Cambria Math" panose="02040503050406030204" pitchFamily="18" charset="0"/>
                                </a:rPr>
                                <m:t>1</m:t>
                              </m:r>
                            </m:sub>
                          </m:sSub>
                        </m:e>
                      </m:nary>
                      <m:d>
                        <m:dPr>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rPr>
                                <m:t>𝑘</m:t>
                              </m:r>
                            </m:e>
                            <m:sub>
                              <m:r>
                                <a:rPr lang="en-US" sz="2400" i="1">
                                  <a:latin typeface="Cambria Math" panose="02040503050406030204" pitchFamily="18" charset="0"/>
                                </a:rPr>
                                <m:t>𝑖</m:t>
                              </m:r>
                            </m:sub>
                            <m:sup>
                              <m:r>
                                <a:rPr lang="en-US" sz="2400" i="1">
                                  <a:latin typeface="Cambria Math" panose="02040503050406030204" pitchFamily="18" charset="0"/>
                                </a:rPr>
                                <m:t>𝑚</m:t>
                              </m:r>
                            </m:sup>
                          </m:sSub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acc>
                                <m:accPr>
                                  <m:chr m:val="̂"/>
                                  <m:ctrlPr>
                                    <a:rPr lang="en-US" sz="2400" i="1">
                                      <a:latin typeface="Cambria Math" panose="02040503050406030204" pitchFamily="18" charset="0"/>
                                    </a:rPr>
                                  </m:ctrlPr>
                                </m:accPr>
                                <m:e>
                                  <m:r>
                                    <a:rPr lang="en-US" sz="2400" i="1">
                                      <a:latin typeface="Cambria Math" panose="02040503050406030204" pitchFamily="18" charset="0"/>
                                    </a:rPr>
                                    <m:t>𝑔</m:t>
                                  </m:r>
                                </m:e>
                              </m:acc>
                            </m:e>
                            <m:sub>
                              <m:r>
                                <a:rPr lang="en-US" sz="2400" i="1">
                                  <a:latin typeface="Cambria Math" panose="02040503050406030204" pitchFamily="18" charset="0"/>
                                </a:rPr>
                                <m:t>𝑖</m:t>
                              </m:r>
                            </m:sub>
                            <m:sup>
                              <m:r>
                                <a:rPr lang="en-US" sz="2400" i="1">
                                  <a:latin typeface="Cambria Math" panose="02040503050406030204" pitchFamily="18" charset="0"/>
                                </a:rPr>
                                <m:t>𝑚</m:t>
                              </m:r>
                            </m:sup>
                          </m:sSubSup>
                        </m:e>
                      </m:d>
                      <m:r>
                        <a:rPr lang="en-US" sz="2400" i="1">
                          <a:latin typeface="Cambria Math" panose="02040503050406030204" pitchFamily="18" charset="0"/>
                        </a:rPr>
                        <m:t>                 (</m:t>
                      </m:r>
                      <m:r>
                        <a:rPr lang="en-US" sz="2400" b="0" i="1" smtClean="0">
                          <a:latin typeface="Cambria Math" panose="02040503050406030204" pitchFamily="18" charset="0"/>
                        </a:rPr>
                        <m:t>6</m:t>
                      </m:r>
                      <m:r>
                        <a:rPr lang="en-US" sz="2400" i="1">
                          <a:latin typeface="Cambria Math" panose="02040503050406030204" pitchFamily="18" charset="0"/>
                        </a:rPr>
                        <m:t>)  </m:t>
                      </m:r>
                    </m:oMath>
                  </m:oMathPara>
                </a14:m>
                <a:endParaRPr lang="en-US" sz="2400" dirty="0"/>
              </a:p>
            </p:txBody>
          </p:sp>
        </mc:Choice>
        <mc:Fallback>
          <p:sp>
            <p:nvSpPr>
              <p:cNvPr id="3" name="TextBox 2"/>
              <p:cNvSpPr txBox="1">
                <a:spLocks noRot="1" noChangeAspect="1" noMove="1" noResize="1" noEditPoints="1" noAdjustHandles="1" noChangeArrowheads="1" noChangeShapeType="1" noTextEdit="1"/>
              </p:cNvSpPr>
              <p:nvPr/>
            </p:nvSpPr>
            <p:spPr>
              <a:xfrm>
                <a:off x="395538" y="3000178"/>
                <a:ext cx="8352927" cy="939809"/>
              </a:xfrm>
              <a:prstGeom prst="rect">
                <a:avLst/>
              </a:prstGeom>
              <a:blipFill>
                <a:blip r:embed="rId4"/>
                <a:stretch>
                  <a:fillRect/>
                </a:stretch>
              </a:blipFill>
            </p:spPr>
            <p:txBody>
              <a:bodyPr/>
              <a:lstStyle/>
              <a:p>
                <a:r>
                  <a:rPr lang="en-US">
                    <a:noFill/>
                  </a:rPr>
                  <a:t> </a:t>
                </a:r>
              </a:p>
            </p:txBody>
          </p:sp>
        </mc:Fallback>
      </mc:AlternateContent>
      <p:sp>
        <p:nvSpPr>
          <p:cNvPr id="9" name="標題 1"/>
          <p:cNvSpPr>
            <a:spLocks noGrp="1"/>
          </p:cNvSpPr>
          <p:nvPr>
            <p:ph type="title"/>
          </p:nvPr>
        </p:nvSpPr>
        <p:spPr>
          <a:xfrm>
            <a:off x="1" y="3"/>
            <a:ext cx="9144000" cy="720725"/>
          </a:xfrm>
        </p:spPr>
        <p:txBody>
          <a:bodyPr/>
          <a:lstStyle/>
          <a:p>
            <a:pPr algn="ctr"/>
            <a:r>
              <a:rPr lang="en-US" altLang="zh-TW" sz="3200" dirty="0">
                <a:latin typeface="Arial" panose="020B0604020202020204" pitchFamily="34" charset="0"/>
                <a:cs typeface="Arial" panose="020B0604020202020204" pitchFamily="34" charset="0"/>
              </a:rPr>
              <a:t>III-1. Proposed </a:t>
            </a:r>
            <a:r>
              <a:rPr lang="en-US" altLang="zh-TW" sz="3200" dirty="0" err="1">
                <a:latin typeface="Arial" panose="020B0604020202020204" pitchFamily="34" charset="0"/>
                <a:cs typeface="Arial" panose="020B0604020202020204" pitchFamily="34" charset="0"/>
              </a:rPr>
              <a:t>DSNet</a:t>
            </a:r>
            <a:r>
              <a:rPr lang="en-US" altLang="zh-TW" sz="3200" dirty="0">
                <a:latin typeface="Arial" panose="020B0604020202020204" pitchFamily="34" charset="0"/>
                <a:cs typeface="Arial" panose="020B0604020202020204" pitchFamily="34" charset="0"/>
              </a:rPr>
              <a:t> Method</a:t>
            </a:r>
            <a:endParaRPr lang="zh-TW" altLang="en-US" sz="3200" dirty="0">
              <a:latin typeface="Arial" panose="020B0604020202020204" pitchFamily="34" charset="0"/>
              <a:cs typeface="Arial" panose="020B0604020202020204" pitchFamily="34" charset="0"/>
            </a:endParaRPr>
          </a:p>
        </p:txBody>
      </p:sp>
      <p:sp>
        <p:nvSpPr>
          <p:cNvPr id="10" name="Rectangle 9"/>
          <p:cNvSpPr/>
          <p:nvPr/>
        </p:nvSpPr>
        <p:spPr>
          <a:xfrm>
            <a:off x="254544" y="834930"/>
            <a:ext cx="3093320" cy="646331"/>
          </a:xfrm>
          <a:prstGeom prst="rect">
            <a:avLst/>
          </a:prstGeom>
        </p:spPr>
        <p:txBody>
          <a:bodyPr wrap="square">
            <a:spAutoFit/>
          </a:bodyPr>
          <a:lstStyle/>
          <a:p>
            <a:pPr>
              <a:lnSpc>
                <a:spcPct val="150000"/>
              </a:lnSpc>
            </a:pPr>
            <a:r>
              <a:rPr lang="en-US" sz="2400" b="1" dirty="0">
                <a:solidFill>
                  <a:srgbClr val="000000"/>
                </a:solidFill>
                <a:latin typeface="Arial" panose="020B0604020202020204" pitchFamily="34" charset="0"/>
                <a:cs typeface="Arial" panose="020B0604020202020204" pitchFamily="34" charset="0"/>
              </a:rPr>
              <a:t>2. Training </a:t>
            </a:r>
            <a:r>
              <a:rPr lang="en-US" sz="2400" b="1" dirty="0" err="1">
                <a:solidFill>
                  <a:srgbClr val="000000"/>
                </a:solidFill>
                <a:latin typeface="Arial" panose="020B0604020202020204" pitchFamily="34" charset="0"/>
                <a:cs typeface="Arial" panose="020B0604020202020204" pitchFamily="34" charset="0"/>
              </a:rPr>
              <a:t>DSNet</a:t>
            </a:r>
            <a:endParaRPr lang="en-US" sz="24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1493811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4" name="Rectangle 3"/>
          <p:cNvSpPr/>
          <p:nvPr/>
        </p:nvSpPr>
        <p:spPr>
          <a:xfrm>
            <a:off x="323528" y="1481010"/>
            <a:ext cx="4032448" cy="553998"/>
          </a:xfrm>
          <a:prstGeom prst="rect">
            <a:avLst/>
          </a:prstGeom>
        </p:spPr>
        <p:txBody>
          <a:bodyPr wrap="square">
            <a:spAutoFit/>
          </a:bodyPr>
          <a:lstStyle/>
          <a:p>
            <a:pPr marL="342898" indent="-342898">
              <a:lnSpc>
                <a:spcPct val="150000"/>
              </a:lnSpc>
              <a:buFont typeface="Wingdings" panose="05000000000000000000" pitchFamily="2" charset="2"/>
              <a:buChar char="v"/>
            </a:pPr>
            <a:r>
              <a:rPr lang="en-US" sz="2000" b="1" dirty="0">
                <a:solidFill>
                  <a:srgbClr val="000000"/>
                </a:solidFill>
                <a:latin typeface="Arial" panose="020B0604020202020204" pitchFamily="34" charset="0"/>
                <a:cs typeface="Arial" panose="020B0604020202020204" pitchFamily="34" charset="0"/>
              </a:rPr>
              <a:t>Visibility enhancement  loss: </a:t>
            </a:r>
            <a:endParaRPr lang="en-US" sz="2000" b="1" dirty="0">
              <a:solidFill>
                <a:srgbClr val="000000"/>
              </a:solidFill>
              <a:latin typeface="Arial" panose="020B0604020202020204" pitchFamily="34" charset="0"/>
              <a:cs typeface="Arial" panose="020B0604020202020204" pitchFamily="34" charset="0"/>
            </a:endParaRPr>
          </a:p>
        </p:txBody>
      </p:sp>
      <p:sp>
        <p:nvSpPr>
          <p:cNvPr id="6" name="Rectangle 5"/>
          <p:cNvSpPr/>
          <p:nvPr/>
        </p:nvSpPr>
        <p:spPr>
          <a:xfrm>
            <a:off x="395537" y="2010906"/>
            <a:ext cx="8280920" cy="553998"/>
          </a:xfrm>
          <a:prstGeom prst="rect">
            <a:avLst/>
          </a:prstGeom>
        </p:spPr>
        <p:txBody>
          <a:bodyPr wrap="square">
            <a:spAutoFit/>
          </a:bodyPr>
          <a:lstStyle/>
          <a:p>
            <a:pPr>
              <a:lnSpc>
                <a:spcPct val="150000"/>
              </a:lnSpc>
            </a:pPr>
            <a:r>
              <a:rPr 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Adopting mean square error (MSE) loss</a:t>
            </a:r>
          </a:p>
        </p:txBody>
      </p:sp>
      <mc:AlternateContent xmlns:mc="http://schemas.openxmlformats.org/markup-compatibility/2006">
        <mc:Choice xmlns:a14="http://schemas.microsoft.com/office/drawing/2010/main" Requires="a14">
          <p:sp>
            <p:nvSpPr>
              <p:cNvPr id="5" name="TextBox 4"/>
              <p:cNvSpPr txBox="1"/>
              <p:nvPr/>
            </p:nvSpPr>
            <p:spPr>
              <a:xfrm>
                <a:off x="2171829" y="2841924"/>
                <a:ext cx="5066836" cy="1050031"/>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𝑣𝑒</m:t>
                          </m:r>
                        </m:sub>
                      </m:sSub>
                      <m:r>
                        <a:rPr lang="en-US" sz="2400" i="1">
                          <a:latin typeface="Cambria Math" panose="02040503050406030204" pitchFamily="18" charset="0"/>
                        </a:rPr>
                        <m:t>= </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𝑛</m:t>
                          </m:r>
                        </m:den>
                      </m:f>
                      <m:r>
                        <a:rPr lang="en-US" sz="2400" i="1">
                          <a:latin typeface="Cambria Math" panose="02040503050406030204" pitchFamily="18" charset="0"/>
                        </a:rPr>
                        <m:t> </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𝑗</m:t>
                          </m:r>
                          <m:r>
                            <a:rPr lang="en-US" sz="2400" i="1">
                              <a:latin typeface="Cambria Math" panose="02040503050406030204" pitchFamily="18" charset="0"/>
                            </a:rPr>
                            <m:t>=1</m:t>
                          </m:r>
                        </m:sub>
                        <m:sup>
                          <m:r>
                            <a:rPr lang="en-US" sz="2400" i="1">
                              <a:latin typeface="Cambria Math" panose="02040503050406030204" pitchFamily="18" charset="0"/>
                            </a:rPr>
                            <m:t>𝑛</m:t>
                          </m:r>
                        </m:sup>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𝑗</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𝑌</m:t>
                                          </m:r>
                                        </m:e>
                                      </m:acc>
                                    </m:e>
                                    <m:sub>
                                      <m:r>
                                        <a:rPr lang="en-US" sz="2400" i="1">
                                          <a:latin typeface="Cambria Math" panose="02040503050406030204" pitchFamily="18" charset="0"/>
                                        </a:rPr>
                                        <m:t>𝑗</m:t>
                                      </m:r>
                                    </m:sub>
                                  </m:sSub>
                                </m:e>
                              </m:d>
                            </m:e>
                            <m:sup>
                              <m:r>
                                <a:rPr lang="en-US" sz="2400" i="1">
                                  <a:latin typeface="Cambria Math" panose="02040503050406030204" pitchFamily="18" charset="0"/>
                                </a:rPr>
                                <m:t>2</m:t>
                              </m:r>
                            </m:sup>
                          </m:sSup>
                          <m:r>
                            <a:rPr lang="en-US" sz="2400" i="1">
                              <a:latin typeface="Cambria Math" panose="02040503050406030204" pitchFamily="18" charset="0"/>
                            </a:rPr>
                            <m:t>,                (8)</m:t>
                          </m:r>
                        </m:e>
                      </m:nary>
                    </m:oMath>
                  </m:oMathPara>
                </a14:m>
                <a:endParaRPr lang="en-US" sz="2400" dirty="0"/>
              </a:p>
            </p:txBody>
          </p:sp>
        </mc:Choice>
        <mc:Fallback>
          <p:sp>
            <p:nvSpPr>
              <p:cNvPr id="5" name="TextBox 4"/>
              <p:cNvSpPr txBox="1">
                <a:spLocks noRot="1" noChangeAspect="1" noMove="1" noResize="1" noEditPoints="1" noAdjustHandles="1" noChangeArrowheads="1" noChangeShapeType="1" noTextEdit="1"/>
              </p:cNvSpPr>
              <p:nvPr/>
            </p:nvSpPr>
            <p:spPr>
              <a:xfrm>
                <a:off x="2171829" y="2841924"/>
                <a:ext cx="5066836" cy="105003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p:cNvSpPr/>
              <p:nvPr/>
            </p:nvSpPr>
            <p:spPr>
              <a:xfrm>
                <a:off x="683568" y="4012412"/>
                <a:ext cx="7992888" cy="2497928"/>
              </a:xfrm>
              <a:prstGeom prst="rect">
                <a:avLst/>
              </a:prstGeom>
            </p:spPr>
            <p:txBody>
              <a:bodyPr wrap="square">
                <a:spAutoFit/>
              </a:bodyPr>
              <a:lstStyle/>
              <a:p>
                <a:pPr>
                  <a:lnSpc>
                    <a:spcPct val="150000"/>
                  </a:lnSpc>
                </a:pPr>
                <a:r>
                  <a:rPr lang="en-US" sz="2000" dirty="0">
                    <a:latin typeface="Arial" panose="020B0604020202020204" pitchFamily="34" charset="0"/>
                    <a:ea typeface="Cambria Math" panose="02040503050406030204" pitchFamily="18" charset="0"/>
                    <a:cs typeface="Arial" panose="020B0604020202020204" pitchFamily="34" charset="0"/>
                  </a:rPr>
                  <a:t>Where </a:t>
                </a:r>
              </a:p>
              <a:p>
                <a:pPr marL="285749" indent="-285749">
                  <a:lnSpc>
                    <a:spcPct val="150000"/>
                  </a:lnSpc>
                  <a:buFont typeface="Arial" panose="020B0604020202020204" pitchFamily="34" charset="0"/>
                  <a:buChar char="•"/>
                </a:pPr>
                <a:r>
                  <a:rPr lang="en-US" sz="2000" dirty="0">
                    <a:latin typeface="Arial" panose="020B0604020202020204" pitchFamily="34" charset="0"/>
                    <a:ea typeface="Cambria Math" panose="02040503050406030204" pitchFamily="18" charset="0"/>
                    <a:cs typeface="Arial" panose="020B0604020202020204" pitchFamily="34" charset="0"/>
                  </a:rPr>
                  <a:t>N is batch size</a:t>
                </a:r>
              </a:p>
              <a:p>
                <a:pPr marL="285749" indent="-285749">
                  <a:lnSpc>
                    <a:spcPct val="150000"/>
                  </a:lnSpc>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𝑌</m:t>
                        </m:r>
                      </m:e>
                      <m:sub>
                        <m:r>
                          <a:rPr lang="en-US" sz="2000" i="1">
                            <a:latin typeface="Cambria Math" panose="02040503050406030204" pitchFamily="18" charset="0"/>
                          </a:rPr>
                          <m:t>𝑗</m:t>
                        </m:r>
                      </m:sub>
                    </m:sSub>
                  </m:oMath>
                </a14:m>
                <a:r>
                  <a:rPr lang="en-US" sz="2000" dirty="0">
                    <a:latin typeface="Arial" panose="020B0604020202020204" pitchFamily="34" charset="0"/>
                    <a:ea typeface="Cambria Math" panose="02040503050406030204" pitchFamily="18" charset="0"/>
                    <a:cs typeface="Arial" panose="020B0604020202020204" pitchFamily="34" charset="0"/>
                  </a:rPr>
                  <a:t> is the ground truth image</a:t>
                </a:r>
              </a:p>
              <a:p>
                <a:pPr marL="285749" indent="-285749">
                  <a:lnSpc>
                    <a:spcPct val="150000"/>
                  </a:lnSpc>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𝑌</m:t>
                            </m:r>
                          </m:e>
                        </m:acc>
                      </m:e>
                      <m:sub>
                        <m:r>
                          <a:rPr lang="en-US" sz="2000" i="1">
                            <a:latin typeface="Cambria Math" panose="02040503050406030204" pitchFamily="18" charset="0"/>
                          </a:rPr>
                          <m:t>𝑗</m:t>
                        </m:r>
                      </m:sub>
                    </m:sSub>
                  </m:oMath>
                </a14:m>
                <a:r>
                  <a:rPr lang="en-US" sz="2000" dirty="0">
                    <a:latin typeface="Arial" panose="020B0604020202020204" pitchFamily="34" charset="0"/>
                    <a:ea typeface="Cambria Math" panose="02040503050406030204" pitchFamily="18" charset="0"/>
                    <a:cs typeface="Arial" panose="020B0604020202020204" pitchFamily="34" charset="0"/>
                  </a:rPr>
                  <a:t> is the restored image</a:t>
                </a:r>
              </a:p>
              <a:p>
                <a:pPr>
                  <a:lnSpc>
                    <a:spcPct val="150000"/>
                  </a:lnSpc>
                </a:pPr>
                <a:r>
                  <a:rPr lang="en-US" sz="2000" dirty="0">
                    <a:latin typeface="Arial" panose="020B0604020202020204" pitchFamily="34" charset="0"/>
                    <a:ea typeface="Cambria Math" panose="02040503050406030204" pitchFamily="18" charset="0"/>
                    <a:cs typeface="Arial" panose="020B0604020202020204" pitchFamily="34" charset="0"/>
                  </a:rPr>
                  <a:t>          </a:t>
                </a:r>
                <a:endParaRPr lang="en-US" sz="2000" dirty="0">
                  <a:latin typeface="Arial" panose="020B0604020202020204" pitchFamily="34" charset="0"/>
                  <a:cs typeface="Arial" panose="020B0604020202020204" pitchFamily="34" charset="0"/>
                </a:endParaRPr>
              </a:p>
            </p:txBody>
          </p:sp>
        </mc:Choice>
        <mc:Fallback>
          <p:sp>
            <p:nvSpPr>
              <p:cNvPr id="9" name="Rectangle 8"/>
              <p:cNvSpPr>
                <a:spLocks noRot="1" noChangeAspect="1" noMove="1" noResize="1" noEditPoints="1" noAdjustHandles="1" noChangeArrowheads="1" noChangeShapeType="1" noTextEdit="1"/>
              </p:cNvSpPr>
              <p:nvPr/>
            </p:nvSpPr>
            <p:spPr>
              <a:xfrm>
                <a:off x="683568" y="4012412"/>
                <a:ext cx="7992888" cy="2497928"/>
              </a:xfrm>
              <a:prstGeom prst="rect">
                <a:avLst/>
              </a:prstGeom>
              <a:blipFill>
                <a:blip r:embed="rId4"/>
                <a:stretch>
                  <a:fillRect l="-763"/>
                </a:stretch>
              </a:blipFill>
            </p:spPr>
            <p:txBody>
              <a:bodyPr/>
              <a:lstStyle/>
              <a:p>
                <a:r>
                  <a:rPr lang="en-US">
                    <a:noFill/>
                  </a:rPr>
                  <a:t> </a:t>
                </a:r>
              </a:p>
            </p:txBody>
          </p:sp>
        </mc:Fallback>
      </mc:AlternateContent>
      <p:sp>
        <p:nvSpPr>
          <p:cNvPr id="10" name="標題 1"/>
          <p:cNvSpPr>
            <a:spLocks noGrp="1"/>
          </p:cNvSpPr>
          <p:nvPr>
            <p:ph type="title"/>
          </p:nvPr>
        </p:nvSpPr>
        <p:spPr>
          <a:xfrm>
            <a:off x="1" y="3"/>
            <a:ext cx="9144000" cy="720725"/>
          </a:xfrm>
        </p:spPr>
        <p:txBody>
          <a:bodyPr/>
          <a:lstStyle/>
          <a:p>
            <a:pPr algn="ctr"/>
            <a:r>
              <a:rPr lang="en-US" altLang="zh-TW" sz="3200" dirty="0">
                <a:latin typeface="Arial" panose="020B0604020202020204" pitchFamily="34" charset="0"/>
                <a:cs typeface="Arial" panose="020B0604020202020204" pitchFamily="34" charset="0"/>
              </a:rPr>
              <a:t>III-1. Proposed </a:t>
            </a:r>
            <a:r>
              <a:rPr lang="en-US" altLang="zh-TW" sz="3200" dirty="0" err="1">
                <a:latin typeface="Arial" panose="020B0604020202020204" pitchFamily="34" charset="0"/>
                <a:cs typeface="Arial" panose="020B0604020202020204" pitchFamily="34" charset="0"/>
              </a:rPr>
              <a:t>DSNet</a:t>
            </a:r>
            <a:r>
              <a:rPr lang="en-US" altLang="zh-TW" sz="3200" dirty="0">
                <a:latin typeface="Arial" panose="020B0604020202020204" pitchFamily="34" charset="0"/>
                <a:cs typeface="Arial" panose="020B0604020202020204" pitchFamily="34" charset="0"/>
              </a:rPr>
              <a:t> Method</a:t>
            </a:r>
            <a:endParaRPr lang="zh-TW" altLang="en-US" sz="3200" dirty="0">
              <a:latin typeface="Arial" panose="020B0604020202020204" pitchFamily="34" charset="0"/>
              <a:cs typeface="Arial" panose="020B0604020202020204" pitchFamily="34" charset="0"/>
            </a:endParaRPr>
          </a:p>
        </p:txBody>
      </p:sp>
      <p:sp>
        <p:nvSpPr>
          <p:cNvPr id="11" name="Rectangle 10"/>
          <p:cNvSpPr/>
          <p:nvPr/>
        </p:nvSpPr>
        <p:spPr>
          <a:xfrm>
            <a:off x="254544" y="836715"/>
            <a:ext cx="3093320" cy="646331"/>
          </a:xfrm>
          <a:prstGeom prst="rect">
            <a:avLst/>
          </a:prstGeom>
        </p:spPr>
        <p:txBody>
          <a:bodyPr wrap="square">
            <a:spAutoFit/>
          </a:bodyPr>
          <a:lstStyle/>
          <a:p>
            <a:pPr>
              <a:lnSpc>
                <a:spcPct val="150000"/>
              </a:lnSpc>
            </a:pPr>
            <a:r>
              <a:rPr lang="en-US" sz="2400" b="1" dirty="0">
                <a:solidFill>
                  <a:srgbClr val="000000"/>
                </a:solidFill>
                <a:latin typeface="Arial" panose="020B0604020202020204" pitchFamily="34" charset="0"/>
                <a:cs typeface="Arial" panose="020B0604020202020204" pitchFamily="34" charset="0"/>
              </a:rPr>
              <a:t>2. Training </a:t>
            </a:r>
            <a:r>
              <a:rPr lang="en-US" sz="2400" b="1" dirty="0" err="1">
                <a:solidFill>
                  <a:srgbClr val="000000"/>
                </a:solidFill>
                <a:latin typeface="Arial" panose="020B0604020202020204" pitchFamily="34" charset="0"/>
                <a:cs typeface="Arial" panose="020B0604020202020204" pitchFamily="34" charset="0"/>
              </a:rPr>
              <a:t>DSNet</a:t>
            </a:r>
            <a:endParaRPr lang="en-US" sz="24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1401189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388" y="908054"/>
            <a:ext cx="8856662" cy="5761309"/>
          </a:xfrm>
        </p:spPr>
        <p:txBody>
          <a:bodyPr/>
          <a:lstStyle/>
          <a:p>
            <a:pPr marL="0" indent="0">
              <a:buNone/>
            </a:pPr>
            <a:r>
              <a:rPr lang="en-US" b="1" dirty="0" smtClean="0">
                <a:latin typeface="Arial" panose="020B0604020202020204" pitchFamily="34" charset="0"/>
                <a:cs typeface="Arial" panose="020B0604020202020204" pitchFamily="34" charset="0"/>
              </a:rPr>
              <a:t> </a:t>
            </a:r>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p:nvPr/>
        </p:nvSpPr>
        <p:spPr bwMode="auto">
          <a:xfrm>
            <a:off x="2879813" y="1265932"/>
            <a:ext cx="3384376" cy="68374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algn="ctr" fontAlgn="base">
              <a:lnSpc>
                <a:spcPct val="150000"/>
              </a:lnSpc>
              <a:spcAft>
                <a:spcPct val="0"/>
              </a:spcAft>
            </a:pPr>
            <a:r>
              <a:rPr kumimoji="1" lang="en-US" sz="2400" b="1" dirty="0">
                <a:latin typeface="Arial" charset="0"/>
                <a:ea typeface="新細明體" charset="-120"/>
              </a:rPr>
              <a:t>Object Detection</a:t>
            </a:r>
          </a:p>
        </p:txBody>
      </p:sp>
      <p:grpSp>
        <p:nvGrpSpPr>
          <p:cNvPr id="6" name="Group 5"/>
          <p:cNvGrpSpPr/>
          <p:nvPr/>
        </p:nvGrpSpPr>
        <p:grpSpPr>
          <a:xfrm>
            <a:off x="467423" y="2778100"/>
            <a:ext cx="3943441" cy="2379092"/>
            <a:chOff x="179388" y="2132856"/>
            <a:chExt cx="3456508" cy="3312368"/>
          </a:xfrm>
        </p:grpSpPr>
        <p:sp>
          <p:nvSpPr>
            <p:cNvPr id="5" name="Rectangle 4"/>
            <p:cNvSpPr/>
            <p:nvPr/>
          </p:nvSpPr>
          <p:spPr bwMode="auto">
            <a:xfrm>
              <a:off x="179388" y="2132856"/>
              <a:ext cx="3456508" cy="3312368"/>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kumimoji="1" lang="en-US" b="1" dirty="0">
                <a:latin typeface="Arial" charset="0"/>
                <a:ea typeface="新細明體" charset="-120"/>
              </a:endParaRPr>
            </a:p>
          </p:txBody>
        </p:sp>
        <p:sp>
          <p:nvSpPr>
            <p:cNvPr id="59" name="內容版面配置區 2">
              <a:extLst>
                <a:ext uri="{FF2B5EF4-FFF2-40B4-BE49-F238E27FC236}">
                  <a16:creationId xmlns:a16="http://schemas.microsoft.com/office/drawing/2014/main" id="{0005FF35-F593-4695-A342-3E481CECD8E1}"/>
                </a:ext>
              </a:extLst>
            </p:cNvPr>
            <p:cNvSpPr txBox="1">
              <a:spLocks/>
            </p:cNvSpPr>
            <p:nvPr/>
          </p:nvSpPr>
          <p:spPr bwMode="auto">
            <a:xfrm>
              <a:off x="268998" y="2207692"/>
              <a:ext cx="3222882" cy="3096344"/>
            </a:xfrm>
            <a:prstGeom prst="rect">
              <a:avLst/>
            </a:prstGeom>
            <a:noFill/>
            <a:ln>
              <a:noFill/>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algn="ctr" fontAlgn="ctr">
                <a:lnSpc>
                  <a:spcPct val="150000"/>
                </a:lnSpc>
                <a:buNone/>
              </a:pPr>
              <a:r>
                <a:rPr lang="en-US" altLang="zh-CN" sz="2400" b="1" kern="0" dirty="0">
                  <a:latin typeface="Arial" panose="020B0604020202020204" pitchFamily="34" charset="0"/>
                  <a:cs typeface="Arial" panose="020B0604020202020204" pitchFamily="34" charset="0"/>
                </a:rPr>
                <a:t>D</a:t>
              </a:r>
              <a:r>
                <a:rPr lang="en-US" altLang="zh-CN" sz="2400" b="1" kern="0" dirty="0">
                  <a:latin typeface="Arial" panose="020B0604020202020204" pitchFamily="34" charset="0"/>
                  <a:cs typeface="Arial" panose="020B0604020202020204" pitchFamily="34" charset="0"/>
                </a:rPr>
                <a:t>ual-subnet network</a:t>
              </a:r>
            </a:p>
            <a:p>
              <a:pPr marL="0" indent="0" algn="ctr" fontAlgn="ctr">
                <a:lnSpc>
                  <a:spcPct val="150000"/>
                </a:lnSpc>
                <a:buNone/>
              </a:pPr>
              <a:r>
                <a:rPr lang="en-US" altLang="zh-CN" sz="2400" b="1" kern="0" dirty="0">
                  <a:latin typeface="Arial" panose="020B0604020202020204" pitchFamily="34" charset="0"/>
                  <a:cs typeface="Arial" panose="020B0604020202020204" pitchFamily="34" charset="0"/>
                </a:rPr>
                <a:t>(</a:t>
              </a:r>
              <a:r>
                <a:rPr lang="en-US" altLang="zh-CN" sz="2400" b="1" kern="0" dirty="0" err="1">
                  <a:latin typeface="Arial" panose="020B0604020202020204" pitchFamily="34" charset="0"/>
                  <a:cs typeface="Arial" panose="020B0604020202020204" pitchFamily="34" charset="0"/>
                </a:rPr>
                <a:t>DSNet</a:t>
              </a:r>
              <a:r>
                <a:rPr lang="en-US" altLang="zh-CN" sz="2400" b="1" kern="0" dirty="0">
                  <a:latin typeface="Arial" panose="020B0604020202020204" pitchFamily="34" charset="0"/>
                  <a:cs typeface="Arial" panose="020B0604020202020204" pitchFamily="34" charset="0"/>
                </a:rPr>
                <a:t>)</a:t>
              </a:r>
            </a:p>
            <a:p>
              <a:pPr marL="0" indent="0" algn="ctr" fontAlgn="ctr">
                <a:lnSpc>
                  <a:spcPct val="150000"/>
                </a:lnSpc>
                <a:buNone/>
              </a:pPr>
              <a:r>
                <a:rPr lang="en-US" altLang="zh-CN" sz="2000" kern="0" dirty="0">
                  <a:latin typeface="Arial" panose="020B0604020202020204" pitchFamily="34" charset="0"/>
                  <a:cs typeface="Arial" panose="020B0604020202020204" pitchFamily="34" charset="0"/>
                </a:rPr>
                <a:t>For object detection in inclement weather condition</a:t>
              </a:r>
            </a:p>
          </p:txBody>
        </p:sp>
      </p:grpSp>
      <p:sp>
        <p:nvSpPr>
          <p:cNvPr id="10" name="標題 1"/>
          <p:cNvSpPr txBox="1">
            <a:spLocks/>
          </p:cNvSpPr>
          <p:nvPr/>
        </p:nvSpPr>
        <p:spPr bwMode="auto">
          <a:xfrm>
            <a:off x="36512" y="-27384"/>
            <a:ext cx="91440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kumimoji="1" sz="2400" b="1">
                <a:solidFill>
                  <a:schemeClr val="tx1"/>
                </a:solidFill>
                <a:latin typeface="Times New Roman" pitchFamily="18" charset="0"/>
                <a:ea typeface="微軟正黑體" pitchFamily="34" charset="-120"/>
                <a:cs typeface="Times New Roman" pitchFamily="18" charset="0"/>
              </a:defRPr>
            </a:lvl1pPr>
            <a:lvl2pPr algn="l" rtl="0" eaLnBrk="1" fontAlgn="base" hangingPunct="1">
              <a:spcBef>
                <a:spcPct val="0"/>
              </a:spcBef>
              <a:spcAft>
                <a:spcPct val="0"/>
              </a:spcAft>
              <a:defRPr kumimoji="1" sz="2400" b="1">
                <a:solidFill>
                  <a:schemeClr val="tx1"/>
                </a:solidFill>
                <a:latin typeface="Comic Sans MS" pitchFamily="66" charset="0"/>
                <a:ea typeface="新細明體" charset="-120"/>
              </a:defRPr>
            </a:lvl2pPr>
            <a:lvl3pPr algn="l" rtl="0" eaLnBrk="1" fontAlgn="base" hangingPunct="1">
              <a:spcBef>
                <a:spcPct val="0"/>
              </a:spcBef>
              <a:spcAft>
                <a:spcPct val="0"/>
              </a:spcAft>
              <a:defRPr kumimoji="1" sz="2400" b="1">
                <a:solidFill>
                  <a:schemeClr val="tx1"/>
                </a:solidFill>
                <a:latin typeface="Comic Sans MS" pitchFamily="66" charset="0"/>
                <a:ea typeface="新細明體" charset="-120"/>
              </a:defRPr>
            </a:lvl3pPr>
            <a:lvl4pPr algn="l" rtl="0" eaLnBrk="1" fontAlgn="base" hangingPunct="1">
              <a:spcBef>
                <a:spcPct val="0"/>
              </a:spcBef>
              <a:spcAft>
                <a:spcPct val="0"/>
              </a:spcAft>
              <a:defRPr kumimoji="1" sz="2400" b="1">
                <a:solidFill>
                  <a:schemeClr val="tx1"/>
                </a:solidFill>
                <a:latin typeface="Comic Sans MS" pitchFamily="66" charset="0"/>
                <a:ea typeface="新細明體" charset="-120"/>
              </a:defRPr>
            </a:lvl4pPr>
            <a:lvl5pPr algn="l" rtl="0" eaLnBrk="1" fontAlgn="base" hangingPunct="1">
              <a:spcBef>
                <a:spcPct val="0"/>
              </a:spcBef>
              <a:spcAft>
                <a:spcPct val="0"/>
              </a:spcAft>
              <a:defRPr kumimoji="1" sz="2400" b="1">
                <a:solidFill>
                  <a:schemeClr val="tx1"/>
                </a:solidFill>
                <a:latin typeface="Comic Sans MS" pitchFamily="66" charset="0"/>
                <a:ea typeface="新細明體" charset="-120"/>
              </a:defRPr>
            </a:lvl5pPr>
            <a:lvl6pPr marL="457200" algn="l" rtl="0" eaLnBrk="1" fontAlgn="base" hangingPunct="1">
              <a:spcBef>
                <a:spcPct val="0"/>
              </a:spcBef>
              <a:spcAft>
                <a:spcPct val="0"/>
              </a:spcAft>
              <a:defRPr kumimoji="1" sz="2400" b="1">
                <a:solidFill>
                  <a:schemeClr val="tx1"/>
                </a:solidFill>
                <a:latin typeface="Comic Sans MS" pitchFamily="66" charset="0"/>
                <a:ea typeface="新細明體" charset="-120"/>
              </a:defRPr>
            </a:lvl6pPr>
            <a:lvl7pPr marL="914400" algn="l" rtl="0" eaLnBrk="1" fontAlgn="base" hangingPunct="1">
              <a:spcBef>
                <a:spcPct val="0"/>
              </a:spcBef>
              <a:spcAft>
                <a:spcPct val="0"/>
              </a:spcAft>
              <a:defRPr kumimoji="1" sz="2400" b="1">
                <a:solidFill>
                  <a:schemeClr val="tx1"/>
                </a:solidFill>
                <a:latin typeface="Comic Sans MS" pitchFamily="66" charset="0"/>
                <a:ea typeface="新細明體" charset="-120"/>
              </a:defRPr>
            </a:lvl7pPr>
            <a:lvl8pPr marL="1371600" algn="l" rtl="0" eaLnBrk="1" fontAlgn="base" hangingPunct="1">
              <a:spcBef>
                <a:spcPct val="0"/>
              </a:spcBef>
              <a:spcAft>
                <a:spcPct val="0"/>
              </a:spcAft>
              <a:defRPr kumimoji="1" sz="2400" b="1">
                <a:solidFill>
                  <a:schemeClr val="tx1"/>
                </a:solidFill>
                <a:latin typeface="Comic Sans MS" pitchFamily="66" charset="0"/>
                <a:ea typeface="新細明體" charset="-120"/>
              </a:defRPr>
            </a:lvl8pPr>
            <a:lvl9pPr marL="1828800" algn="l" rtl="0" eaLnBrk="1" fontAlgn="base" hangingPunct="1">
              <a:spcBef>
                <a:spcPct val="0"/>
              </a:spcBef>
              <a:spcAft>
                <a:spcPct val="0"/>
              </a:spcAft>
              <a:defRPr kumimoji="1" sz="2400" b="1">
                <a:solidFill>
                  <a:schemeClr val="tx1"/>
                </a:solidFill>
                <a:latin typeface="Comic Sans MS" pitchFamily="66" charset="0"/>
                <a:ea typeface="新細明體" charset="-120"/>
              </a:defRPr>
            </a:lvl9pPr>
          </a:lstStyle>
          <a:p>
            <a:pPr algn="ctr"/>
            <a:r>
              <a:rPr lang="en-US" altLang="zh-TW" sz="3200" kern="0" dirty="0">
                <a:latin typeface="Arial" panose="020B0604020202020204" pitchFamily="34" charset="0"/>
                <a:cs typeface="Arial" panose="020B0604020202020204" pitchFamily="34" charset="0"/>
              </a:rPr>
              <a:t>III. Proposed Method</a:t>
            </a:r>
            <a:endParaRPr lang="zh-TW" altLang="en-US" sz="3200" kern="0" dirty="0">
              <a:latin typeface="Arial" panose="020B0604020202020204" pitchFamily="34" charset="0"/>
              <a:cs typeface="Arial" panose="020B0604020202020204" pitchFamily="34" charset="0"/>
            </a:endParaRPr>
          </a:p>
        </p:txBody>
      </p:sp>
      <p:sp>
        <p:nvSpPr>
          <p:cNvPr id="11" name="內容版面配置區 2">
            <a:extLst>
              <a:ext uri="{FF2B5EF4-FFF2-40B4-BE49-F238E27FC236}">
                <a16:creationId xmlns:a16="http://schemas.microsoft.com/office/drawing/2014/main" id="{0005FF35-F593-4695-A342-3E481CECD8E1}"/>
              </a:ext>
            </a:extLst>
          </p:cNvPr>
          <p:cNvSpPr txBox="1">
            <a:spLocks/>
          </p:cNvSpPr>
          <p:nvPr/>
        </p:nvSpPr>
        <p:spPr bwMode="auto">
          <a:xfrm>
            <a:off x="4751738" y="2791296"/>
            <a:ext cx="3924721" cy="2365896"/>
          </a:xfrm>
          <a:prstGeom prst="rect">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algn="ctr" fontAlgn="ctr">
              <a:lnSpc>
                <a:spcPct val="150000"/>
              </a:lnSpc>
              <a:buNone/>
            </a:pPr>
            <a:r>
              <a:rPr lang="en-US" altLang="zh-CN" sz="2400" b="1" kern="0" dirty="0">
                <a:latin typeface="Arial" panose="020B0604020202020204" pitchFamily="34" charset="0"/>
                <a:cs typeface="Arial" panose="020B0604020202020204" pitchFamily="34" charset="0"/>
              </a:rPr>
              <a:t>Cross-Resolution Feature</a:t>
            </a:r>
          </a:p>
          <a:p>
            <a:pPr marL="0" indent="0" algn="ctr" fontAlgn="ctr">
              <a:lnSpc>
                <a:spcPct val="150000"/>
              </a:lnSpc>
              <a:buNone/>
            </a:pPr>
            <a:r>
              <a:rPr lang="en-US" altLang="zh-CN" sz="2400" b="1" kern="0" dirty="0">
                <a:latin typeface="Arial" panose="020B0604020202020204" pitchFamily="34" charset="0"/>
                <a:cs typeface="Arial" panose="020B0604020202020204" pitchFamily="34" charset="0"/>
              </a:rPr>
              <a:t>Fusion (CFF)  </a:t>
            </a:r>
          </a:p>
          <a:p>
            <a:pPr marL="0" indent="0" algn="ctr" fontAlgn="ctr">
              <a:lnSpc>
                <a:spcPct val="150000"/>
              </a:lnSpc>
              <a:buNone/>
            </a:pPr>
            <a:r>
              <a:rPr lang="en-US" altLang="zh-CN" sz="2000" kern="0" dirty="0">
                <a:latin typeface="Arial" panose="020B0604020202020204" pitchFamily="34" charset="0"/>
                <a:cs typeface="Arial" panose="020B0604020202020204" pitchFamily="34" charset="0"/>
              </a:rPr>
              <a:t>For fast hand </a:t>
            </a:r>
            <a:r>
              <a:rPr lang="en-US" altLang="zh-CN" sz="2000" kern="0" dirty="0">
                <a:latin typeface="Arial" panose="020B0604020202020204" pitchFamily="34" charset="0"/>
                <a:cs typeface="Arial" panose="020B0604020202020204" pitchFamily="34" charset="0"/>
              </a:rPr>
              <a:t>d</a:t>
            </a:r>
            <a:r>
              <a:rPr lang="en-US" altLang="zh-CN" sz="2000" kern="0" dirty="0">
                <a:latin typeface="Arial" panose="020B0604020202020204" pitchFamily="34" charset="0"/>
                <a:cs typeface="Arial" panose="020B0604020202020204" pitchFamily="34" charset="0"/>
              </a:rPr>
              <a:t>etection in    indoor environment condition</a:t>
            </a:r>
            <a:endParaRPr lang="en-US" altLang="zh-CN" sz="2000" kern="0" dirty="0">
              <a:latin typeface="Arial" panose="020B0604020202020204" pitchFamily="34" charset="0"/>
              <a:cs typeface="Arial" panose="020B0604020202020204" pitchFamily="34" charset="0"/>
            </a:endParaRPr>
          </a:p>
        </p:txBody>
      </p:sp>
      <p:cxnSp>
        <p:nvCxnSpPr>
          <p:cNvPr id="18" name="Straight Arrow Connector 17"/>
          <p:cNvCxnSpPr>
            <a:stCxn id="13" idx="2"/>
          </p:cNvCxnSpPr>
          <p:nvPr/>
        </p:nvCxnSpPr>
        <p:spPr bwMode="auto">
          <a:xfrm flipH="1">
            <a:off x="2408104" y="1949674"/>
            <a:ext cx="2163896" cy="828426"/>
          </a:xfrm>
          <a:prstGeom prst="straightConnector1">
            <a:avLst/>
          </a:prstGeom>
          <a:ln>
            <a:headEnd type="none" w="sm" len="med"/>
            <a:tailEnd type="triangle" w="lg" len="med"/>
          </a:ln>
        </p:spPr>
        <p:style>
          <a:lnRef idx="2">
            <a:schemeClr val="dk1"/>
          </a:lnRef>
          <a:fillRef idx="0">
            <a:schemeClr val="dk1"/>
          </a:fillRef>
          <a:effectRef idx="1">
            <a:schemeClr val="dk1"/>
          </a:effectRef>
          <a:fontRef idx="minor">
            <a:schemeClr val="tx1"/>
          </a:fontRef>
        </p:style>
      </p:cxnSp>
      <p:cxnSp>
        <p:nvCxnSpPr>
          <p:cNvPr id="20" name="Straight Arrow Connector 19"/>
          <p:cNvCxnSpPr>
            <a:stCxn id="13" idx="2"/>
          </p:cNvCxnSpPr>
          <p:nvPr/>
        </p:nvCxnSpPr>
        <p:spPr bwMode="auto">
          <a:xfrm>
            <a:off x="4572003" y="1949674"/>
            <a:ext cx="2142095" cy="828426"/>
          </a:xfrm>
          <a:prstGeom prst="straightConnector1">
            <a:avLst/>
          </a:prstGeom>
          <a:ln>
            <a:headEnd type="none" w="med" len="med"/>
            <a:tailEnd type="triangle" w="lg" len="med"/>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458578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388" y="908054"/>
            <a:ext cx="8856662" cy="5761309"/>
          </a:xfrm>
        </p:spPr>
        <p:txBody>
          <a:bodyPr/>
          <a:lstStyle/>
          <a:p>
            <a:pPr marL="0" indent="0">
              <a:buNone/>
            </a:pPr>
            <a:r>
              <a:rPr lang="en-US" b="1" dirty="0" smtClean="0">
                <a:latin typeface="Arial" panose="020B0604020202020204" pitchFamily="34" charset="0"/>
                <a:cs typeface="Arial" panose="020B0604020202020204" pitchFamily="34" charset="0"/>
              </a:rPr>
              <a:t> </a:t>
            </a:r>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p:nvPr/>
        </p:nvSpPr>
        <p:spPr bwMode="auto">
          <a:xfrm>
            <a:off x="2879813" y="1265932"/>
            <a:ext cx="3384376" cy="68374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algn="ctr" fontAlgn="base">
              <a:lnSpc>
                <a:spcPct val="150000"/>
              </a:lnSpc>
              <a:spcAft>
                <a:spcPct val="0"/>
              </a:spcAft>
            </a:pPr>
            <a:r>
              <a:rPr kumimoji="1" lang="en-US" sz="2400" b="1" dirty="0">
                <a:latin typeface="Arial" charset="0"/>
                <a:ea typeface="新細明體" charset="-120"/>
              </a:rPr>
              <a:t>Object Detection</a:t>
            </a:r>
          </a:p>
        </p:txBody>
      </p:sp>
      <p:grpSp>
        <p:nvGrpSpPr>
          <p:cNvPr id="6" name="Group 5"/>
          <p:cNvGrpSpPr/>
          <p:nvPr/>
        </p:nvGrpSpPr>
        <p:grpSpPr>
          <a:xfrm>
            <a:off x="467423" y="2778100"/>
            <a:ext cx="3943441" cy="2379092"/>
            <a:chOff x="179388" y="2132856"/>
            <a:chExt cx="3456508" cy="3312368"/>
          </a:xfrm>
        </p:grpSpPr>
        <p:sp>
          <p:nvSpPr>
            <p:cNvPr id="5" name="Rectangle 4"/>
            <p:cNvSpPr/>
            <p:nvPr/>
          </p:nvSpPr>
          <p:spPr bwMode="auto">
            <a:xfrm>
              <a:off x="179388" y="2132856"/>
              <a:ext cx="3456508" cy="3312368"/>
            </a:xfrm>
            <a:prstGeom prst="rect">
              <a:avLst/>
            </a:prstGeom>
            <a:ln>
              <a:solidFill>
                <a:schemeClr val="dk1">
                  <a:alpha val="4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kumimoji="1" lang="en-US" b="1" dirty="0">
                <a:latin typeface="Arial" charset="0"/>
                <a:ea typeface="新細明體" charset="-120"/>
              </a:endParaRPr>
            </a:p>
          </p:txBody>
        </p:sp>
        <p:sp>
          <p:nvSpPr>
            <p:cNvPr id="59" name="內容版面配置區 2">
              <a:extLst>
                <a:ext uri="{FF2B5EF4-FFF2-40B4-BE49-F238E27FC236}">
                  <a16:creationId xmlns:a16="http://schemas.microsoft.com/office/drawing/2014/main" id="{0005FF35-F593-4695-A342-3E481CECD8E1}"/>
                </a:ext>
              </a:extLst>
            </p:cNvPr>
            <p:cNvSpPr txBox="1">
              <a:spLocks/>
            </p:cNvSpPr>
            <p:nvPr/>
          </p:nvSpPr>
          <p:spPr bwMode="auto">
            <a:xfrm>
              <a:off x="268998" y="2207692"/>
              <a:ext cx="3222882" cy="3096344"/>
            </a:xfrm>
            <a:prstGeom prst="rect">
              <a:avLst/>
            </a:prstGeom>
            <a:noFill/>
            <a:ln>
              <a:noFill/>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algn="ctr" fontAlgn="ctr">
                <a:lnSpc>
                  <a:spcPct val="150000"/>
                </a:lnSpc>
                <a:buNone/>
              </a:pPr>
              <a:r>
                <a:rPr lang="en-US" altLang="zh-CN" sz="2400" b="1" kern="0" dirty="0">
                  <a:solidFill>
                    <a:schemeClr val="bg1">
                      <a:lumMod val="95000"/>
                    </a:schemeClr>
                  </a:solidFill>
                  <a:latin typeface="Arial" panose="020B0604020202020204" pitchFamily="34" charset="0"/>
                  <a:cs typeface="Arial" panose="020B0604020202020204" pitchFamily="34" charset="0"/>
                </a:rPr>
                <a:t>D</a:t>
              </a:r>
              <a:r>
                <a:rPr lang="en-US" altLang="zh-CN" sz="2400" b="1" kern="0" dirty="0">
                  <a:solidFill>
                    <a:schemeClr val="bg1">
                      <a:lumMod val="95000"/>
                    </a:schemeClr>
                  </a:solidFill>
                  <a:latin typeface="Arial" panose="020B0604020202020204" pitchFamily="34" charset="0"/>
                  <a:cs typeface="Arial" panose="020B0604020202020204" pitchFamily="34" charset="0"/>
                </a:rPr>
                <a:t>ual-subnet network</a:t>
              </a:r>
            </a:p>
            <a:p>
              <a:pPr marL="0" indent="0" algn="ctr" fontAlgn="ctr">
                <a:lnSpc>
                  <a:spcPct val="150000"/>
                </a:lnSpc>
                <a:buNone/>
              </a:pPr>
              <a:r>
                <a:rPr lang="en-US" altLang="zh-CN" sz="2400" b="1" kern="0" dirty="0">
                  <a:solidFill>
                    <a:schemeClr val="bg1">
                      <a:lumMod val="95000"/>
                    </a:schemeClr>
                  </a:solidFill>
                  <a:latin typeface="Arial" panose="020B0604020202020204" pitchFamily="34" charset="0"/>
                  <a:cs typeface="Arial" panose="020B0604020202020204" pitchFamily="34" charset="0"/>
                </a:rPr>
                <a:t>(</a:t>
              </a:r>
              <a:r>
                <a:rPr lang="en-US" altLang="zh-CN" sz="2400" b="1" kern="0" dirty="0" err="1">
                  <a:solidFill>
                    <a:schemeClr val="bg1">
                      <a:lumMod val="95000"/>
                    </a:schemeClr>
                  </a:solidFill>
                  <a:latin typeface="Arial" panose="020B0604020202020204" pitchFamily="34" charset="0"/>
                  <a:cs typeface="Arial" panose="020B0604020202020204" pitchFamily="34" charset="0"/>
                </a:rPr>
                <a:t>DSNet</a:t>
              </a:r>
              <a:r>
                <a:rPr lang="en-US" altLang="zh-CN" sz="2400" b="1" kern="0" dirty="0">
                  <a:solidFill>
                    <a:schemeClr val="bg1">
                      <a:lumMod val="95000"/>
                    </a:schemeClr>
                  </a:solidFill>
                  <a:latin typeface="Arial" panose="020B0604020202020204" pitchFamily="34" charset="0"/>
                  <a:cs typeface="Arial" panose="020B0604020202020204" pitchFamily="34" charset="0"/>
                </a:rPr>
                <a:t>)</a:t>
              </a:r>
            </a:p>
            <a:p>
              <a:pPr marL="0" indent="0" algn="ctr" fontAlgn="ctr">
                <a:lnSpc>
                  <a:spcPct val="150000"/>
                </a:lnSpc>
                <a:buNone/>
              </a:pPr>
              <a:r>
                <a:rPr lang="en-US" altLang="zh-CN" sz="2000" kern="0" dirty="0">
                  <a:solidFill>
                    <a:schemeClr val="bg1">
                      <a:lumMod val="95000"/>
                    </a:schemeClr>
                  </a:solidFill>
                  <a:latin typeface="Arial" panose="020B0604020202020204" pitchFamily="34" charset="0"/>
                  <a:cs typeface="Arial" panose="020B0604020202020204" pitchFamily="34" charset="0"/>
                </a:rPr>
                <a:t>For object detection in inclement weather condition</a:t>
              </a:r>
            </a:p>
          </p:txBody>
        </p:sp>
      </p:grpSp>
      <p:sp>
        <p:nvSpPr>
          <p:cNvPr id="10" name="標題 1"/>
          <p:cNvSpPr txBox="1">
            <a:spLocks/>
          </p:cNvSpPr>
          <p:nvPr/>
        </p:nvSpPr>
        <p:spPr bwMode="auto">
          <a:xfrm>
            <a:off x="36512" y="-27384"/>
            <a:ext cx="91440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kumimoji="1" sz="2400" b="1">
                <a:solidFill>
                  <a:schemeClr val="tx1"/>
                </a:solidFill>
                <a:latin typeface="Times New Roman" pitchFamily="18" charset="0"/>
                <a:ea typeface="微軟正黑體" pitchFamily="34" charset="-120"/>
                <a:cs typeface="Times New Roman" pitchFamily="18" charset="0"/>
              </a:defRPr>
            </a:lvl1pPr>
            <a:lvl2pPr algn="l" rtl="0" eaLnBrk="1" fontAlgn="base" hangingPunct="1">
              <a:spcBef>
                <a:spcPct val="0"/>
              </a:spcBef>
              <a:spcAft>
                <a:spcPct val="0"/>
              </a:spcAft>
              <a:defRPr kumimoji="1" sz="2400" b="1">
                <a:solidFill>
                  <a:schemeClr val="tx1"/>
                </a:solidFill>
                <a:latin typeface="Comic Sans MS" pitchFamily="66" charset="0"/>
                <a:ea typeface="新細明體" charset="-120"/>
              </a:defRPr>
            </a:lvl2pPr>
            <a:lvl3pPr algn="l" rtl="0" eaLnBrk="1" fontAlgn="base" hangingPunct="1">
              <a:spcBef>
                <a:spcPct val="0"/>
              </a:spcBef>
              <a:spcAft>
                <a:spcPct val="0"/>
              </a:spcAft>
              <a:defRPr kumimoji="1" sz="2400" b="1">
                <a:solidFill>
                  <a:schemeClr val="tx1"/>
                </a:solidFill>
                <a:latin typeface="Comic Sans MS" pitchFamily="66" charset="0"/>
                <a:ea typeface="新細明體" charset="-120"/>
              </a:defRPr>
            </a:lvl3pPr>
            <a:lvl4pPr algn="l" rtl="0" eaLnBrk="1" fontAlgn="base" hangingPunct="1">
              <a:spcBef>
                <a:spcPct val="0"/>
              </a:spcBef>
              <a:spcAft>
                <a:spcPct val="0"/>
              </a:spcAft>
              <a:defRPr kumimoji="1" sz="2400" b="1">
                <a:solidFill>
                  <a:schemeClr val="tx1"/>
                </a:solidFill>
                <a:latin typeface="Comic Sans MS" pitchFamily="66" charset="0"/>
                <a:ea typeface="新細明體" charset="-120"/>
              </a:defRPr>
            </a:lvl4pPr>
            <a:lvl5pPr algn="l" rtl="0" eaLnBrk="1" fontAlgn="base" hangingPunct="1">
              <a:spcBef>
                <a:spcPct val="0"/>
              </a:spcBef>
              <a:spcAft>
                <a:spcPct val="0"/>
              </a:spcAft>
              <a:defRPr kumimoji="1" sz="2400" b="1">
                <a:solidFill>
                  <a:schemeClr val="tx1"/>
                </a:solidFill>
                <a:latin typeface="Comic Sans MS" pitchFamily="66" charset="0"/>
                <a:ea typeface="新細明體" charset="-120"/>
              </a:defRPr>
            </a:lvl5pPr>
            <a:lvl6pPr marL="457200" algn="l" rtl="0" eaLnBrk="1" fontAlgn="base" hangingPunct="1">
              <a:spcBef>
                <a:spcPct val="0"/>
              </a:spcBef>
              <a:spcAft>
                <a:spcPct val="0"/>
              </a:spcAft>
              <a:defRPr kumimoji="1" sz="2400" b="1">
                <a:solidFill>
                  <a:schemeClr val="tx1"/>
                </a:solidFill>
                <a:latin typeface="Comic Sans MS" pitchFamily="66" charset="0"/>
                <a:ea typeface="新細明體" charset="-120"/>
              </a:defRPr>
            </a:lvl6pPr>
            <a:lvl7pPr marL="914400" algn="l" rtl="0" eaLnBrk="1" fontAlgn="base" hangingPunct="1">
              <a:spcBef>
                <a:spcPct val="0"/>
              </a:spcBef>
              <a:spcAft>
                <a:spcPct val="0"/>
              </a:spcAft>
              <a:defRPr kumimoji="1" sz="2400" b="1">
                <a:solidFill>
                  <a:schemeClr val="tx1"/>
                </a:solidFill>
                <a:latin typeface="Comic Sans MS" pitchFamily="66" charset="0"/>
                <a:ea typeface="新細明體" charset="-120"/>
              </a:defRPr>
            </a:lvl7pPr>
            <a:lvl8pPr marL="1371600" algn="l" rtl="0" eaLnBrk="1" fontAlgn="base" hangingPunct="1">
              <a:spcBef>
                <a:spcPct val="0"/>
              </a:spcBef>
              <a:spcAft>
                <a:spcPct val="0"/>
              </a:spcAft>
              <a:defRPr kumimoji="1" sz="2400" b="1">
                <a:solidFill>
                  <a:schemeClr val="tx1"/>
                </a:solidFill>
                <a:latin typeface="Comic Sans MS" pitchFamily="66" charset="0"/>
                <a:ea typeface="新細明體" charset="-120"/>
              </a:defRPr>
            </a:lvl8pPr>
            <a:lvl9pPr marL="1828800" algn="l" rtl="0" eaLnBrk="1" fontAlgn="base" hangingPunct="1">
              <a:spcBef>
                <a:spcPct val="0"/>
              </a:spcBef>
              <a:spcAft>
                <a:spcPct val="0"/>
              </a:spcAft>
              <a:defRPr kumimoji="1" sz="2400" b="1">
                <a:solidFill>
                  <a:schemeClr val="tx1"/>
                </a:solidFill>
                <a:latin typeface="Comic Sans MS" pitchFamily="66" charset="0"/>
                <a:ea typeface="新細明體" charset="-120"/>
              </a:defRPr>
            </a:lvl9pPr>
          </a:lstStyle>
          <a:p>
            <a:pPr algn="ctr"/>
            <a:r>
              <a:rPr lang="en-US" altLang="zh-TW" sz="3200" kern="0" dirty="0">
                <a:latin typeface="Arial" panose="020B0604020202020204" pitchFamily="34" charset="0"/>
                <a:cs typeface="Arial" panose="020B0604020202020204" pitchFamily="34" charset="0"/>
              </a:rPr>
              <a:t>III. Proposed Method</a:t>
            </a:r>
            <a:endParaRPr lang="zh-TW" altLang="en-US" sz="3200" kern="0" dirty="0">
              <a:latin typeface="Arial" panose="020B0604020202020204" pitchFamily="34" charset="0"/>
              <a:cs typeface="Arial" panose="020B0604020202020204" pitchFamily="34" charset="0"/>
            </a:endParaRPr>
          </a:p>
        </p:txBody>
      </p:sp>
      <p:sp>
        <p:nvSpPr>
          <p:cNvPr id="11" name="內容版面配置區 2">
            <a:extLst>
              <a:ext uri="{FF2B5EF4-FFF2-40B4-BE49-F238E27FC236}">
                <a16:creationId xmlns:a16="http://schemas.microsoft.com/office/drawing/2014/main" id="{0005FF35-F593-4695-A342-3E481CECD8E1}"/>
              </a:ext>
            </a:extLst>
          </p:cNvPr>
          <p:cNvSpPr txBox="1">
            <a:spLocks/>
          </p:cNvSpPr>
          <p:nvPr/>
        </p:nvSpPr>
        <p:spPr bwMode="auto">
          <a:xfrm>
            <a:off x="4751738" y="2791296"/>
            <a:ext cx="3924721" cy="2365896"/>
          </a:xfrm>
          <a:prstGeom prst="rect">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algn="ctr" fontAlgn="ctr">
              <a:lnSpc>
                <a:spcPct val="150000"/>
              </a:lnSpc>
              <a:buNone/>
            </a:pPr>
            <a:r>
              <a:rPr lang="en-US" altLang="zh-CN" sz="2400" b="1" kern="0" dirty="0">
                <a:latin typeface="Arial" panose="020B0604020202020204" pitchFamily="34" charset="0"/>
                <a:cs typeface="Arial" panose="020B0604020202020204" pitchFamily="34" charset="0"/>
              </a:rPr>
              <a:t>Cross-Resolution Feature</a:t>
            </a:r>
          </a:p>
          <a:p>
            <a:pPr marL="0" indent="0" algn="ctr" fontAlgn="ctr">
              <a:lnSpc>
                <a:spcPct val="150000"/>
              </a:lnSpc>
              <a:buNone/>
            </a:pPr>
            <a:r>
              <a:rPr lang="en-US" altLang="zh-CN" sz="2400" b="1" kern="0" dirty="0">
                <a:latin typeface="Arial" panose="020B0604020202020204" pitchFamily="34" charset="0"/>
                <a:cs typeface="Arial" panose="020B0604020202020204" pitchFamily="34" charset="0"/>
              </a:rPr>
              <a:t>Fusion (CFF)  </a:t>
            </a:r>
          </a:p>
          <a:p>
            <a:pPr marL="0" indent="0" algn="ctr" fontAlgn="ctr">
              <a:lnSpc>
                <a:spcPct val="150000"/>
              </a:lnSpc>
              <a:buNone/>
            </a:pPr>
            <a:r>
              <a:rPr lang="en-US" altLang="zh-CN" sz="2000" kern="0" dirty="0">
                <a:latin typeface="Arial" panose="020B0604020202020204" pitchFamily="34" charset="0"/>
                <a:cs typeface="Arial" panose="020B0604020202020204" pitchFamily="34" charset="0"/>
              </a:rPr>
              <a:t>For fast hand </a:t>
            </a:r>
            <a:r>
              <a:rPr lang="en-US" altLang="zh-CN" sz="2000" kern="0" dirty="0">
                <a:latin typeface="Arial" panose="020B0604020202020204" pitchFamily="34" charset="0"/>
                <a:cs typeface="Arial" panose="020B0604020202020204" pitchFamily="34" charset="0"/>
              </a:rPr>
              <a:t>d</a:t>
            </a:r>
            <a:r>
              <a:rPr lang="en-US" altLang="zh-CN" sz="2000" kern="0" dirty="0">
                <a:latin typeface="Arial" panose="020B0604020202020204" pitchFamily="34" charset="0"/>
                <a:cs typeface="Arial" panose="020B0604020202020204" pitchFamily="34" charset="0"/>
              </a:rPr>
              <a:t>etection in    indoor environment condition</a:t>
            </a:r>
            <a:endParaRPr lang="en-US" altLang="zh-CN" sz="2000" kern="0" dirty="0">
              <a:latin typeface="Arial" panose="020B0604020202020204" pitchFamily="34" charset="0"/>
              <a:cs typeface="Arial" panose="020B0604020202020204" pitchFamily="34" charset="0"/>
            </a:endParaRPr>
          </a:p>
        </p:txBody>
      </p:sp>
      <p:cxnSp>
        <p:nvCxnSpPr>
          <p:cNvPr id="18" name="Straight Arrow Connector 17"/>
          <p:cNvCxnSpPr>
            <a:stCxn id="13" idx="2"/>
          </p:cNvCxnSpPr>
          <p:nvPr/>
        </p:nvCxnSpPr>
        <p:spPr bwMode="auto">
          <a:xfrm flipH="1">
            <a:off x="2408104" y="1949674"/>
            <a:ext cx="2163896" cy="828426"/>
          </a:xfrm>
          <a:prstGeom prst="straightConnector1">
            <a:avLst/>
          </a:prstGeom>
          <a:ln>
            <a:solidFill>
              <a:schemeClr val="dk1">
                <a:alpha val="4000"/>
              </a:schemeClr>
            </a:solidFill>
            <a:headEnd type="none" w="sm" len="med"/>
            <a:tailEnd type="triangle" w="lg" len="med"/>
          </a:ln>
        </p:spPr>
        <p:style>
          <a:lnRef idx="2">
            <a:schemeClr val="dk1"/>
          </a:lnRef>
          <a:fillRef idx="0">
            <a:schemeClr val="dk1"/>
          </a:fillRef>
          <a:effectRef idx="1">
            <a:schemeClr val="dk1"/>
          </a:effectRef>
          <a:fontRef idx="minor">
            <a:schemeClr val="tx1"/>
          </a:fontRef>
        </p:style>
      </p:cxnSp>
      <p:cxnSp>
        <p:nvCxnSpPr>
          <p:cNvPr id="20" name="Straight Arrow Connector 19"/>
          <p:cNvCxnSpPr>
            <a:stCxn id="13" idx="2"/>
          </p:cNvCxnSpPr>
          <p:nvPr/>
        </p:nvCxnSpPr>
        <p:spPr bwMode="auto">
          <a:xfrm>
            <a:off x="4572003" y="1949674"/>
            <a:ext cx="2142095" cy="828426"/>
          </a:xfrm>
          <a:prstGeom prst="straightConnector1">
            <a:avLst/>
          </a:prstGeom>
          <a:ln>
            <a:headEnd type="none" w="med" len="med"/>
            <a:tailEnd type="triangle" w="lg" len="med"/>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8275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50" name="內容版面配置區 2">
            <a:extLst>
              <a:ext uri="{FF2B5EF4-FFF2-40B4-BE49-F238E27FC236}">
                <a16:creationId xmlns:a16="http://schemas.microsoft.com/office/drawing/2014/main" id="{0005FF35-F593-4695-A342-3E481CECD8E1}"/>
              </a:ext>
            </a:extLst>
          </p:cNvPr>
          <p:cNvSpPr txBox="1">
            <a:spLocks/>
          </p:cNvSpPr>
          <p:nvPr/>
        </p:nvSpPr>
        <p:spPr bwMode="auto">
          <a:xfrm>
            <a:off x="192105" y="1368038"/>
            <a:ext cx="7848872" cy="740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fontAlgn="ctr">
              <a:lnSpc>
                <a:spcPct val="150000"/>
              </a:lnSpc>
            </a:pPr>
            <a:endParaRPr lang="en-US" altLang="zh-CN" sz="2400" kern="0" dirty="0">
              <a:latin typeface="Arial" panose="020B0604020202020204" pitchFamily="34" charset="0"/>
              <a:cs typeface="Arial" panose="020B0604020202020204" pitchFamily="34" charset="0"/>
            </a:endParaRPr>
          </a:p>
        </p:txBody>
      </p:sp>
      <p:sp>
        <p:nvSpPr>
          <p:cNvPr id="10" name="內容版面配置區 2">
            <a:extLst>
              <a:ext uri="{FF2B5EF4-FFF2-40B4-BE49-F238E27FC236}">
                <a16:creationId xmlns:a16="http://schemas.microsoft.com/office/drawing/2014/main" id="{0005FF35-F593-4695-A342-3E481CECD8E1}"/>
              </a:ext>
            </a:extLst>
          </p:cNvPr>
          <p:cNvSpPr txBox="1">
            <a:spLocks/>
          </p:cNvSpPr>
          <p:nvPr/>
        </p:nvSpPr>
        <p:spPr bwMode="auto">
          <a:xfrm>
            <a:off x="35497" y="764704"/>
            <a:ext cx="3528392" cy="504056"/>
          </a:xfrm>
          <a:prstGeom prst="rect">
            <a:avLst/>
          </a:prstGeom>
          <a:noFill/>
          <a:ln>
            <a:noFill/>
          </a:ln>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fontAlgn="ctr">
              <a:lnSpc>
                <a:spcPct val="150000"/>
              </a:lnSpc>
              <a:buNone/>
            </a:pPr>
            <a:r>
              <a:rPr lang="en-US" altLang="zh-CN" sz="2400" b="1" kern="0" dirty="0">
                <a:latin typeface="Arial" panose="020B0604020202020204" pitchFamily="34" charset="0"/>
                <a:cs typeface="Arial" panose="020B0604020202020204" pitchFamily="34" charset="0"/>
              </a:rPr>
              <a:t>1. Base Detector</a:t>
            </a:r>
          </a:p>
        </p:txBody>
      </p:sp>
      <p:sp>
        <p:nvSpPr>
          <p:cNvPr id="12" name="標題 1"/>
          <p:cNvSpPr txBox="1">
            <a:spLocks/>
          </p:cNvSpPr>
          <p:nvPr/>
        </p:nvSpPr>
        <p:spPr bwMode="auto">
          <a:xfrm>
            <a:off x="-36512" y="-4582"/>
            <a:ext cx="91440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kumimoji="1" sz="2400" b="1">
                <a:solidFill>
                  <a:schemeClr val="tx1"/>
                </a:solidFill>
                <a:latin typeface="Times New Roman" pitchFamily="18" charset="0"/>
                <a:ea typeface="微軟正黑體" pitchFamily="34" charset="-120"/>
                <a:cs typeface="Times New Roman" pitchFamily="18" charset="0"/>
              </a:defRPr>
            </a:lvl1pPr>
            <a:lvl2pPr algn="l" rtl="0" eaLnBrk="1" fontAlgn="base" hangingPunct="1">
              <a:spcBef>
                <a:spcPct val="0"/>
              </a:spcBef>
              <a:spcAft>
                <a:spcPct val="0"/>
              </a:spcAft>
              <a:defRPr kumimoji="1" sz="2400" b="1">
                <a:solidFill>
                  <a:schemeClr val="tx1"/>
                </a:solidFill>
                <a:latin typeface="Comic Sans MS" pitchFamily="66" charset="0"/>
                <a:ea typeface="新細明體" charset="-120"/>
              </a:defRPr>
            </a:lvl2pPr>
            <a:lvl3pPr algn="l" rtl="0" eaLnBrk="1" fontAlgn="base" hangingPunct="1">
              <a:spcBef>
                <a:spcPct val="0"/>
              </a:spcBef>
              <a:spcAft>
                <a:spcPct val="0"/>
              </a:spcAft>
              <a:defRPr kumimoji="1" sz="2400" b="1">
                <a:solidFill>
                  <a:schemeClr val="tx1"/>
                </a:solidFill>
                <a:latin typeface="Comic Sans MS" pitchFamily="66" charset="0"/>
                <a:ea typeface="新細明體" charset="-120"/>
              </a:defRPr>
            </a:lvl3pPr>
            <a:lvl4pPr algn="l" rtl="0" eaLnBrk="1" fontAlgn="base" hangingPunct="1">
              <a:spcBef>
                <a:spcPct val="0"/>
              </a:spcBef>
              <a:spcAft>
                <a:spcPct val="0"/>
              </a:spcAft>
              <a:defRPr kumimoji="1" sz="2400" b="1">
                <a:solidFill>
                  <a:schemeClr val="tx1"/>
                </a:solidFill>
                <a:latin typeface="Comic Sans MS" pitchFamily="66" charset="0"/>
                <a:ea typeface="新細明體" charset="-120"/>
              </a:defRPr>
            </a:lvl4pPr>
            <a:lvl5pPr algn="l" rtl="0" eaLnBrk="1" fontAlgn="base" hangingPunct="1">
              <a:spcBef>
                <a:spcPct val="0"/>
              </a:spcBef>
              <a:spcAft>
                <a:spcPct val="0"/>
              </a:spcAft>
              <a:defRPr kumimoji="1" sz="2400" b="1">
                <a:solidFill>
                  <a:schemeClr val="tx1"/>
                </a:solidFill>
                <a:latin typeface="Comic Sans MS" pitchFamily="66" charset="0"/>
                <a:ea typeface="新細明體" charset="-120"/>
              </a:defRPr>
            </a:lvl5pPr>
            <a:lvl6pPr marL="457200" algn="l" rtl="0" eaLnBrk="1" fontAlgn="base" hangingPunct="1">
              <a:spcBef>
                <a:spcPct val="0"/>
              </a:spcBef>
              <a:spcAft>
                <a:spcPct val="0"/>
              </a:spcAft>
              <a:defRPr kumimoji="1" sz="2400" b="1">
                <a:solidFill>
                  <a:schemeClr val="tx1"/>
                </a:solidFill>
                <a:latin typeface="Comic Sans MS" pitchFamily="66" charset="0"/>
                <a:ea typeface="新細明體" charset="-120"/>
              </a:defRPr>
            </a:lvl6pPr>
            <a:lvl7pPr marL="914400" algn="l" rtl="0" eaLnBrk="1" fontAlgn="base" hangingPunct="1">
              <a:spcBef>
                <a:spcPct val="0"/>
              </a:spcBef>
              <a:spcAft>
                <a:spcPct val="0"/>
              </a:spcAft>
              <a:defRPr kumimoji="1" sz="2400" b="1">
                <a:solidFill>
                  <a:schemeClr val="tx1"/>
                </a:solidFill>
                <a:latin typeface="Comic Sans MS" pitchFamily="66" charset="0"/>
                <a:ea typeface="新細明體" charset="-120"/>
              </a:defRPr>
            </a:lvl7pPr>
            <a:lvl8pPr marL="1371600" algn="l" rtl="0" eaLnBrk="1" fontAlgn="base" hangingPunct="1">
              <a:spcBef>
                <a:spcPct val="0"/>
              </a:spcBef>
              <a:spcAft>
                <a:spcPct val="0"/>
              </a:spcAft>
              <a:defRPr kumimoji="1" sz="2400" b="1">
                <a:solidFill>
                  <a:schemeClr val="tx1"/>
                </a:solidFill>
                <a:latin typeface="Comic Sans MS" pitchFamily="66" charset="0"/>
                <a:ea typeface="新細明體" charset="-120"/>
              </a:defRPr>
            </a:lvl8pPr>
            <a:lvl9pPr marL="1828800" algn="l" rtl="0" eaLnBrk="1" fontAlgn="base" hangingPunct="1">
              <a:spcBef>
                <a:spcPct val="0"/>
              </a:spcBef>
              <a:spcAft>
                <a:spcPct val="0"/>
              </a:spcAft>
              <a:defRPr kumimoji="1" sz="2400" b="1">
                <a:solidFill>
                  <a:schemeClr val="tx1"/>
                </a:solidFill>
                <a:latin typeface="Comic Sans MS" pitchFamily="66" charset="0"/>
                <a:ea typeface="新細明體" charset="-120"/>
              </a:defRPr>
            </a:lvl9pPr>
          </a:lstStyle>
          <a:p>
            <a:pPr algn="ctr"/>
            <a:r>
              <a:rPr lang="en-US" altLang="zh-TW" sz="3200" kern="0" dirty="0">
                <a:latin typeface="Arial" panose="020B0604020202020204" pitchFamily="34" charset="0"/>
                <a:cs typeface="Arial" panose="020B0604020202020204" pitchFamily="34" charset="0"/>
              </a:rPr>
              <a:t>III-2. Proposed CFF Method</a:t>
            </a:r>
            <a:endParaRPr lang="zh-TW" altLang="en-US" sz="3200" kern="0" dirty="0">
              <a:latin typeface="Arial" panose="020B0604020202020204" pitchFamily="34" charset="0"/>
              <a:cs typeface="Arial" panose="020B0604020202020204" pitchFamily="34" charset="0"/>
            </a:endParaRPr>
          </a:p>
        </p:txBody>
      </p:sp>
      <p:pic>
        <p:nvPicPr>
          <p:cNvPr id="13" name="Picture 12"/>
          <p:cNvPicPr>
            <a:picLocks noChangeAspect="1"/>
          </p:cNvPicPr>
          <p:nvPr/>
        </p:nvPicPr>
        <p:blipFill>
          <a:blip r:embed="rId3"/>
          <a:stretch>
            <a:fillRect/>
          </a:stretch>
        </p:blipFill>
        <p:spPr>
          <a:xfrm>
            <a:off x="1043611" y="1556792"/>
            <a:ext cx="6736707" cy="4464496"/>
          </a:xfrm>
          <a:prstGeom prst="rect">
            <a:avLst/>
          </a:prstGeom>
        </p:spPr>
      </p:pic>
      <p:sp>
        <p:nvSpPr>
          <p:cNvPr id="14" name="內容版面配置區 2">
            <a:extLst>
              <a:ext uri="{FF2B5EF4-FFF2-40B4-BE49-F238E27FC236}">
                <a16:creationId xmlns:a16="http://schemas.microsoft.com/office/drawing/2014/main" id="{0005FF35-F593-4695-A342-3E481CECD8E1}"/>
              </a:ext>
            </a:extLst>
          </p:cNvPr>
          <p:cNvSpPr txBox="1">
            <a:spLocks/>
          </p:cNvSpPr>
          <p:nvPr/>
        </p:nvSpPr>
        <p:spPr bwMode="auto">
          <a:xfrm>
            <a:off x="1403649" y="6093296"/>
            <a:ext cx="6376666"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fontAlgn="ctr">
              <a:lnSpc>
                <a:spcPct val="150000"/>
              </a:lnSpc>
              <a:buNone/>
            </a:pPr>
            <a:r>
              <a:rPr lang="en-US" altLang="zh-CN" sz="1800" kern="0" dirty="0">
                <a:latin typeface="Arial" panose="020B0604020202020204" pitchFamily="34" charset="0"/>
                <a:cs typeface="Arial" panose="020B0604020202020204" pitchFamily="34" charset="0"/>
              </a:rPr>
              <a:t>The architecture </a:t>
            </a:r>
            <a:r>
              <a:rPr lang="en-US" altLang="zh-CN" sz="1800" kern="0" dirty="0">
                <a:latin typeface="Arial" panose="020B0604020202020204" pitchFamily="34" charset="0"/>
                <a:cs typeface="Arial" panose="020B0604020202020204" pitchFamily="34" charset="0"/>
              </a:rPr>
              <a:t>of Single Shot </a:t>
            </a:r>
            <a:r>
              <a:rPr lang="en-US" altLang="zh-CN" sz="1800" kern="0" dirty="0" err="1">
                <a:latin typeface="Arial" panose="020B0604020202020204" pitchFamily="34" charset="0"/>
                <a:cs typeface="Arial" panose="020B0604020202020204" pitchFamily="34" charset="0"/>
              </a:rPr>
              <a:t>MultiBox</a:t>
            </a:r>
            <a:r>
              <a:rPr lang="en-US" altLang="zh-CN" sz="1800" kern="0" dirty="0">
                <a:latin typeface="Arial" panose="020B0604020202020204" pitchFamily="34" charset="0"/>
                <a:cs typeface="Arial" panose="020B0604020202020204" pitchFamily="34" charset="0"/>
              </a:rPr>
              <a:t> </a:t>
            </a:r>
            <a:r>
              <a:rPr lang="en-US" altLang="zh-CN" sz="1800" kern="0" dirty="0">
                <a:latin typeface="Arial" panose="020B0604020202020204" pitchFamily="34" charset="0"/>
                <a:cs typeface="Arial" panose="020B0604020202020204" pitchFamily="34" charset="0"/>
              </a:rPr>
              <a:t>Detector (SSD-300)</a:t>
            </a:r>
            <a:endParaRPr lang="en-US" altLang="zh-CN" sz="1800" kern="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54133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50" name="內容版面配置區 2">
            <a:extLst>
              <a:ext uri="{FF2B5EF4-FFF2-40B4-BE49-F238E27FC236}">
                <a16:creationId xmlns:a16="http://schemas.microsoft.com/office/drawing/2014/main" id="{0005FF35-F593-4695-A342-3E481CECD8E1}"/>
              </a:ext>
            </a:extLst>
          </p:cNvPr>
          <p:cNvSpPr txBox="1">
            <a:spLocks/>
          </p:cNvSpPr>
          <p:nvPr/>
        </p:nvSpPr>
        <p:spPr bwMode="auto">
          <a:xfrm>
            <a:off x="192105" y="1368038"/>
            <a:ext cx="7848872" cy="740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fontAlgn="ctr">
              <a:lnSpc>
                <a:spcPct val="150000"/>
              </a:lnSpc>
            </a:pPr>
            <a:endParaRPr lang="en-US" altLang="zh-CN" sz="2400" kern="0" dirty="0">
              <a:latin typeface="Arial" panose="020B0604020202020204" pitchFamily="34" charset="0"/>
              <a:cs typeface="Arial" panose="020B0604020202020204" pitchFamily="34" charset="0"/>
            </a:endParaRPr>
          </a:p>
        </p:txBody>
      </p:sp>
      <p:sp>
        <p:nvSpPr>
          <p:cNvPr id="10" name="內容版面配置區 2">
            <a:extLst>
              <a:ext uri="{FF2B5EF4-FFF2-40B4-BE49-F238E27FC236}">
                <a16:creationId xmlns:a16="http://schemas.microsoft.com/office/drawing/2014/main" id="{0005FF35-F593-4695-A342-3E481CECD8E1}"/>
              </a:ext>
            </a:extLst>
          </p:cNvPr>
          <p:cNvSpPr txBox="1">
            <a:spLocks/>
          </p:cNvSpPr>
          <p:nvPr/>
        </p:nvSpPr>
        <p:spPr bwMode="auto">
          <a:xfrm>
            <a:off x="35497" y="836712"/>
            <a:ext cx="3528392" cy="504056"/>
          </a:xfrm>
          <a:prstGeom prst="rect">
            <a:avLst/>
          </a:prstGeom>
          <a:noFill/>
          <a:ln>
            <a:noFill/>
          </a:ln>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fontAlgn="ctr">
              <a:lnSpc>
                <a:spcPct val="150000"/>
              </a:lnSpc>
              <a:buNone/>
            </a:pPr>
            <a:r>
              <a:rPr lang="en-US" altLang="zh-CN" sz="2400" b="1" kern="0" dirty="0">
                <a:latin typeface="Arial" panose="020B0604020202020204" pitchFamily="34" charset="0"/>
                <a:cs typeface="Arial" panose="020B0604020202020204" pitchFamily="34" charset="0"/>
              </a:rPr>
              <a:t>1. Base Detector</a:t>
            </a:r>
          </a:p>
        </p:txBody>
      </p:sp>
      <p:sp>
        <p:nvSpPr>
          <p:cNvPr id="12" name="標題 1"/>
          <p:cNvSpPr txBox="1">
            <a:spLocks/>
          </p:cNvSpPr>
          <p:nvPr/>
        </p:nvSpPr>
        <p:spPr bwMode="auto">
          <a:xfrm>
            <a:off x="-36512" y="-4582"/>
            <a:ext cx="91440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kumimoji="1" sz="2400" b="1">
                <a:solidFill>
                  <a:schemeClr val="tx1"/>
                </a:solidFill>
                <a:latin typeface="Times New Roman" pitchFamily="18" charset="0"/>
                <a:ea typeface="微軟正黑體" pitchFamily="34" charset="-120"/>
                <a:cs typeface="Times New Roman" pitchFamily="18" charset="0"/>
              </a:defRPr>
            </a:lvl1pPr>
            <a:lvl2pPr algn="l" rtl="0" eaLnBrk="1" fontAlgn="base" hangingPunct="1">
              <a:spcBef>
                <a:spcPct val="0"/>
              </a:spcBef>
              <a:spcAft>
                <a:spcPct val="0"/>
              </a:spcAft>
              <a:defRPr kumimoji="1" sz="2400" b="1">
                <a:solidFill>
                  <a:schemeClr val="tx1"/>
                </a:solidFill>
                <a:latin typeface="Comic Sans MS" pitchFamily="66" charset="0"/>
                <a:ea typeface="新細明體" charset="-120"/>
              </a:defRPr>
            </a:lvl2pPr>
            <a:lvl3pPr algn="l" rtl="0" eaLnBrk="1" fontAlgn="base" hangingPunct="1">
              <a:spcBef>
                <a:spcPct val="0"/>
              </a:spcBef>
              <a:spcAft>
                <a:spcPct val="0"/>
              </a:spcAft>
              <a:defRPr kumimoji="1" sz="2400" b="1">
                <a:solidFill>
                  <a:schemeClr val="tx1"/>
                </a:solidFill>
                <a:latin typeface="Comic Sans MS" pitchFamily="66" charset="0"/>
                <a:ea typeface="新細明體" charset="-120"/>
              </a:defRPr>
            </a:lvl3pPr>
            <a:lvl4pPr algn="l" rtl="0" eaLnBrk="1" fontAlgn="base" hangingPunct="1">
              <a:spcBef>
                <a:spcPct val="0"/>
              </a:spcBef>
              <a:spcAft>
                <a:spcPct val="0"/>
              </a:spcAft>
              <a:defRPr kumimoji="1" sz="2400" b="1">
                <a:solidFill>
                  <a:schemeClr val="tx1"/>
                </a:solidFill>
                <a:latin typeface="Comic Sans MS" pitchFamily="66" charset="0"/>
                <a:ea typeface="新細明體" charset="-120"/>
              </a:defRPr>
            </a:lvl4pPr>
            <a:lvl5pPr algn="l" rtl="0" eaLnBrk="1" fontAlgn="base" hangingPunct="1">
              <a:spcBef>
                <a:spcPct val="0"/>
              </a:spcBef>
              <a:spcAft>
                <a:spcPct val="0"/>
              </a:spcAft>
              <a:defRPr kumimoji="1" sz="2400" b="1">
                <a:solidFill>
                  <a:schemeClr val="tx1"/>
                </a:solidFill>
                <a:latin typeface="Comic Sans MS" pitchFamily="66" charset="0"/>
                <a:ea typeface="新細明體" charset="-120"/>
              </a:defRPr>
            </a:lvl5pPr>
            <a:lvl6pPr marL="457200" algn="l" rtl="0" eaLnBrk="1" fontAlgn="base" hangingPunct="1">
              <a:spcBef>
                <a:spcPct val="0"/>
              </a:spcBef>
              <a:spcAft>
                <a:spcPct val="0"/>
              </a:spcAft>
              <a:defRPr kumimoji="1" sz="2400" b="1">
                <a:solidFill>
                  <a:schemeClr val="tx1"/>
                </a:solidFill>
                <a:latin typeface="Comic Sans MS" pitchFamily="66" charset="0"/>
                <a:ea typeface="新細明體" charset="-120"/>
              </a:defRPr>
            </a:lvl6pPr>
            <a:lvl7pPr marL="914400" algn="l" rtl="0" eaLnBrk="1" fontAlgn="base" hangingPunct="1">
              <a:spcBef>
                <a:spcPct val="0"/>
              </a:spcBef>
              <a:spcAft>
                <a:spcPct val="0"/>
              </a:spcAft>
              <a:defRPr kumimoji="1" sz="2400" b="1">
                <a:solidFill>
                  <a:schemeClr val="tx1"/>
                </a:solidFill>
                <a:latin typeface="Comic Sans MS" pitchFamily="66" charset="0"/>
                <a:ea typeface="新細明體" charset="-120"/>
              </a:defRPr>
            </a:lvl7pPr>
            <a:lvl8pPr marL="1371600" algn="l" rtl="0" eaLnBrk="1" fontAlgn="base" hangingPunct="1">
              <a:spcBef>
                <a:spcPct val="0"/>
              </a:spcBef>
              <a:spcAft>
                <a:spcPct val="0"/>
              </a:spcAft>
              <a:defRPr kumimoji="1" sz="2400" b="1">
                <a:solidFill>
                  <a:schemeClr val="tx1"/>
                </a:solidFill>
                <a:latin typeface="Comic Sans MS" pitchFamily="66" charset="0"/>
                <a:ea typeface="新細明體" charset="-120"/>
              </a:defRPr>
            </a:lvl8pPr>
            <a:lvl9pPr marL="1828800" algn="l" rtl="0" eaLnBrk="1" fontAlgn="base" hangingPunct="1">
              <a:spcBef>
                <a:spcPct val="0"/>
              </a:spcBef>
              <a:spcAft>
                <a:spcPct val="0"/>
              </a:spcAft>
              <a:defRPr kumimoji="1" sz="2400" b="1">
                <a:solidFill>
                  <a:schemeClr val="tx1"/>
                </a:solidFill>
                <a:latin typeface="Comic Sans MS" pitchFamily="66" charset="0"/>
                <a:ea typeface="新細明體" charset="-120"/>
              </a:defRPr>
            </a:lvl9pPr>
          </a:lstStyle>
          <a:p>
            <a:pPr algn="ctr"/>
            <a:r>
              <a:rPr lang="en-US" altLang="zh-TW" sz="3200" kern="0" dirty="0">
                <a:latin typeface="Arial" panose="020B0604020202020204" pitchFamily="34" charset="0"/>
                <a:cs typeface="Arial" panose="020B0604020202020204" pitchFamily="34" charset="0"/>
              </a:rPr>
              <a:t>III-2. Proposed CFF Method</a:t>
            </a:r>
            <a:endParaRPr lang="zh-TW" altLang="en-US" sz="3200" kern="0" dirty="0">
              <a:latin typeface="Arial" panose="020B0604020202020204" pitchFamily="34" charset="0"/>
              <a:cs typeface="Arial" panose="020B0604020202020204" pitchFamily="34" charset="0"/>
            </a:endParaRPr>
          </a:p>
        </p:txBody>
      </p:sp>
      <p:sp>
        <p:nvSpPr>
          <p:cNvPr id="8" name="內容版面配置區 2">
            <a:extLst>
              <a:ext uri="{FF2B5EF4-FFF2-40B4-BE49-F238E27FC236}">
                <a16:creationId xmlns:a16="http://schemas.microsoft.com/office/drawing/2014/main" id="{0005FF35-F593-4695-A342-3E481CECD8E1}"/>
              </a:ext>
            </a:extLst>
          </p:cNvPr>
          <p:cNvSpPr>
            <a:spLocks noGrp="1"/>
          </p:cNvSpPr>
          <p:nvPr>
            <p:ph idx="1"/>
          </p:nvPr>
        </p:nvSpPr>
        <p:spPr>
          <a:xfrm>
            <a:off x="199494" y="1444860"/>
            <a:ext cx="8404954" cy="3712335"/>
          </a:xfrm>
        </p:spPr>
        <p:txBody>
          <a:bodyPr vert="horz" anchor="ctr"/>
          <a:lstStyle/>
          <a:p>
            <a:pPr algn="just" fontAlgn="ctr">
              <a:lnSpc>
                <a:spcPct val="150000"/>
              </a:lnSpc>
            </a:pPr>
            <a:r>
              <a:rPr lang="en-US" altLang="zh-CN" sz="2400" dirty="0">
                <a:latin typeface="Arial" panose="020B0604020202020204" pitchFamily="34" charset="0"/>
                <a:cs typeface="Arial" panose="020B0604020202020204" pitchFamily="34" charset="0"/>
              </a:rPr>
              <a:t>The problems:</a:t>
            </a:r>
          </a:p>
          <a:p>
            <a:pPr marL="457197" lvl="1" indent="0" algn="just" fontAlgn="ctr">
              <a:lnSpc>
                <a:spcPct val="150000"/>
              </a:lnSpc>
              <a:buNone/>
            </a:pPr>
            <a:r>
              <a:rPr lang="en-US" altLang="zh-CN" sz="2000" dirty="0">
                <a:latin typeface="Arial" panose="020B0604020202020204" pitchFamily="34" charset="0"/>
                <a:cs typeface="Arial" panose="020B0604020202020204" pitchFamily="34" charset="0"/>
              </a:rPr>
              <a:t>The </a:t>
            </a:r>
            <a:r>
              <a:rPr lang="en-US" altLang="zh-CN" sz="2000" dirty="0">
                <a:latin typeface="Arial" panose="020B0604020202020204" pitchFamily="34" charset="0"/>
                <a:cs typeface="Arial" panose="020B0604020202020204" pitchFamily="34" charset="0"/>
              </a:rPr>
              <a:t>features of small objects generated by shallow layers </a:t>
            </a:r>
            <a:r>
              <a:rPr lang="en-US" altLang="zh-CN" sz="2000" dirty="0">
                <a:latin typeface="Arial" panose="020B0604020202020204" pitchFamily="34" charset="0"/>
                <a:cs typeface="Arial" panose="020B0604020202020204" pitchFamily="34" charset="0"/>
              </a:rPr>
              <a:t>lack sufficient </a:t>
            </a:r>
            <a:r>
              <a:rPr lang="en-US" altLang="zh-CN" sz="2000" dirty="0">
                <a:latin typeface="Arial" panose="020B0604020202020204" pitchFamily="34" charset="0"/>
                <a:cs typeface="Arial" panose="020B0604020202020204" pitchFamily="34" charset="0"/>
              </a:rPr>
              <a:t>semantic </a:t>
            </a:r>
            <a:r>
              <a:rPr lang="en-US" altLang="zh-CN" sz="2000" dirty="0">
                <a:latin typeface="Arial" panose="020B0604020202020204" pitchFamily="34" charset="0"/>
                <a:cs typeface="Arial" panose="020B0604020202020204" pitchFamily="34" charset="0"/>
              </a:rPr>
              <a:t>information. </a:t>
            </a:r>
          </a:p>
          <a:p>
            <a:pPr marL="457197" lvl="1" indent="0" algn="just" fontAlgn="ctr">
              <a:lnSpc>
                <a:spcPct val="150000"/>
              </a:lnSpc>
              <a:buNone/>
            </a:pPr>
            <a:r>
              <a:rPr lang="en-US" altLang="zh-CN" sz="2000" dirty="0">
                <a:latin typeface="Arial" panose="020B0604020202020204" pitchFamily="34" charset="0"/>
                <a:cs typeface="Arial" panose="020B0604020202020204" pitchFamily="34" charset="0"/>
                <a:sym typeface="Wingdings" panose="05000000000000000000" pitchFamily="2" charset="2"/>
              </a:rPr>
              <a:t> </a:t>
            </a:r>
            <a:r>
              <a:rPr lang="en-US" altLang="zh-CN" sz="2000" dirty="0">
                <a:latin typeface="Arial" panose="020B0604020202020204" pitchFamily="34" charset="0"/>
                <a:cs typeface="Arial" panose="020B0604020202020204" pitchFamily="34" charset="0"/>
              </a:rPr>
              <a:t> low performance in </a:t>
            </a:r>
            <a:r>
              <a:rPr lang="en-US" altLang="zh-CN" sz="2000" dirty="0">
                <a:latin typeface="Arial" panose="020B0604020202020204" pitchFamily="34" charset="0"/>
                <a:cs typeface="Arial" panose="020B0604020202020204" pitchFamily="34" charset="0"/>
              </a:rPr>
              <a:t>the detection of small </a:t>
            </a:r>
            <a:r>
              <a:rPr lang="en-US" altLang="zh-CN" sz="2000" dirty="0">
                <a:latin typeface="Arial" panose="020B0604020202020204" pitchFamily="34" charset="0"/>
                <a:cs typeface="Arial" panose="020B0604020202020204" pitchFamily="34" charset="0"/>
              </a:rPr>
              <a:t>objects</a:t>
            </a:r>
          </a:p>
          <a:p>
            <a:pPr algn="just" fontAlgn="ctr">
              <a:lnSpc>
                <a:spcPct val="150000"/>
              </a:lnSpc>
            </a:pPr>
            <a:r>
              <a:rPr lang="en-US" altLang="zh-CN" sz="2400" dirty="0">
                <a:latin typeface="Arial" panose="020B0604020202020204" pitchFamily="34" charset="0"/>
                <a:cs typeface="Arial" panose="020B0604020202020204" pitchFamily="34" charset="0"/>
              </a:rPr>
              <a:t>Solution: </a:t>
            </a:r>
          </a:p>
          <a:p>
            <a:pPr marL="457197" lvl="1" indent="0" algn="just" fontAlgn="ctr">
              <a:lnSpc>
                <a:spcPct val="150000"/>
              </a:lnSpc>
              <a:buNone/>
            </a:pPr>
            <a:r>
              <a:rPr lang="en-US" altLang="zh-CN" sz="2000" dirty="0">
                <a:latin typeface="Arial" panose="020B0604020202020204" pitchFamily="34" charset="0"/>
                <a:cs typeface="Arial" panose="020B0604020202020204" pitchFamily="34" charset="0"/>
              </a:rPr>
              <a:t>A</a:t>
            </a:r>
            <a:r>
              <a:rPr lang="en-US" altLang="zh-CN" sz="2000" dirty="0">
                <a:latin typeface="Arial" panose="020B0604020202020204" pitchFamily="34" charset="0"/>
                <a:cs typeface="Arial" panose="020B0604020202020204" pitchFamily="34" charset="0"/>
              </a:rPr>
              <a:t>dd </a:t>
            </a:r>
            <a:r>
              <a:rPr lang="en-US" altLang="zh-CN" sz="2000" dirty="0">
                <a:latin typeface="Arial" panose="020B0604020202020204" pitchFamily="34" charset="0"/>
                <a:cs typeface="Arial" panose="020B0604020202020204" pitchFamily="34" charset="0"/>
              </a:rPr>
              <a:t>useful context information and semantic information to the shallower layers.</a:t>
            </a:r>
          </a:p>
        </p:txBody>
      </p:sp>
    </p:spTree>
    <p:extLst>
      <p:ext uri="{BB962C8B-B14F-4D97-AF65-F5344CB8AC3E}">
        <p14:creationId xmlns:p14="http://schemas.microsoft.com/office/powerpoint/2010/main" val="989273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 y="3"/>
            <a:ext cx="9144000" cy="720725"/>
          </a:xfrm>
        </p:spPr>
        <p:txBody>
          <a:bodyPr/>
          <a:lstStyle/>
          <a:p>
            <a:pPr algn="ctr"/>
            <a:r>
              <a:rPr lang="en-US" altLang="zh-TW" sz="3200" dirty="0">
                <a:latin typeface="Arial" panose="020B0604020202020204" pitchFamily="34" charset="0"/>
                <a:cs typeface="Arial" panose="020B0604020202020204" pitchFamily="34" charset="0"/>
              </a:rPr>
              <a:t>Contents</a:t>
            </a:r>
            <a:endParaRPr lang="zh-TW" altLang="en-US" sz="3200" dirty="0">
              <a:latin typeface="Arial" panose="020B0604020202020204" pitchFamily="34" charset="0"/>
              <a:cs typeface="Arial" panose="020B0604020202020204" pitchFamily="34" charset="0"/>
            </a:endParaRPr>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pSp>
        <p:nvGrpSpPr>
          <p:cNvPr id="7" name="Group 41"/>
          <p:cNvGrpSpPr>
            <a:grpSpLocks/>
          </p:cNvGrpSpPr>
          <p:nvPr/>
        </p:nvGrpSpPr>
        <p:grpSpPr bwMode="auto">
          <a:xfrm>
            <a:off x="2195736" y="1960528"/>
            <a:ext cx="4724400" cy="685800"/>
            <a:chOff x="1296" y="1824"/>
            <a:chExt cx="2976" cy="432"/>
          </a:xfrm>
        </p:grpSpPr>
        <p:sp>
          <p:nvSpPr>
            <p:cNvPr id="8" name="AutoShape 42"/>
            <p:cNvSpPr>
              <a:spLocks noChangeArrowheads="1"/>
            </p:cNvSpPr>
            <p:nvPr/>
          </p:nvSpPr>
          <p:spPr bwMode="gray">
            <a:xfrm>
              <a:off x="1536" y="1899"/>
              <a:ext cx="2736" cy="288"/>
            </a:xfrm>
            <a:prstGeom prst="roundRect">
              <a:avLst>
                <a:gd name="adj" fmla="val 16667"/>
              </a:avLst>
            </a:prstGeom>
            <a:noFill/>
            <a:ln w="28575" algn="ctr">
              <a:solidFill>
                <a:schemeClr val="accent2"/>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p>
              <a:endParaRPr lang="en-US"/>
            </a:p>
          </p:txBody>
        </p:sp>
        <p:sp>
          <p:nvSpPr>
            <p:cNvPr id="9" name="AutoShape 43"/>
            <p:cNvSpPr>
              <a:spLocks noChangeArrowheads="1"/>
            </p:cNvSpPr>
            <p:nvPr/>
          </p:nvSpPr>
          <p:spPr bwMode="gray">
            <a:xfrm>
              <a:off x="1296" y="1824"/>
              <a:ext cx="432"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 name="Text Box 44"/>
            <p:cNvSpPr txBox="1">
              <a:spLocks noChangeArrowheads="1"/>
            </p:cNvSpPr>
            <p:nvPr/>
          </p:nvSpPr>
          <p:spPr bwMode="gray">
            <a:xfrm>
              <a:off x="1824" y="1920"/>
              <a:ext cx="216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400" b="1" dirty="0"/>
                <a:t>Introduction</a:t>
              </a:r>
              <a:endParaRPr lang="en-US" sz="2400" b="1" dirty="0"/>
            </a:p>
          </p:txBody>
        </p:sp>
        <p:sp>
          <p:nvSpPr>
            <p:cNvPr id="11" name="Text Box 45"/>
            <p:cNvSpPr txBox="1">
              <a:spLocks noChangeArrowheads="1"/>
            </p:cNvSpPr>
            <p:nvPr/>
          </p:nvSpPr>
          <p:spPr bwMode="gray">
            <a:xfrm>
              <a:off x="1393" y="1886"/>
              <a:ext cx="22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solidFill>
                </a:rPr>
                <a:t>I</a:t>
              </a:r>
            </a:p>
          </p:txBody>
        </p:sp>
      </p:grpSp>
      <p:grpSp>
        <p:nvGrpSpPr>
          <p:cNvPr id="12" name="Group 51"/>
          <p:cNvGrpSpPr>
            <a:grpSpLocks/>
          </p:cNvGrpSpPr>
          <p:nvPr/>
        </p:nvGrpSpPr>
        <p:grpSpPr bwMode="auto">
          <a:xfrm>
            <a:off x="2195736" y="2904728"/>
            <a:ext cx="4724400" cy="685800"/>
            <a:chOff x="1296" y="1824"/>
            <a:chExt cx="2976" cy="432"/>
          </a:xfrm>
        </p:grpSpPr>
        <p:sp>
          <p:nvSpPr>
            <p:cNvPr id="13" name="AutoShape 52"/>
            <p:cNvSpPr>
              <a:spLocks noChangeArrowheads="1"/>
            </p:cNvSpPr>
            <p:nvPr/>
          </p:nvSpPr>
          <p:spPr bwMode="gray">
            <a:xfrm>
              <a:off x="1536" y="1899"/>
              <a:ext cx="2736" cy="288"/>
            </a:xfrm>
            <a:prstGeom prst="roundRect">
              <a:avLst>
                <a:gd name="adj" fmla="val 16667"/>
              </a:avLst>
            </a:prstGeom>
            <a:ln>
              <a:headEnd/>
              <a:tailEnd/>
            </a:ln>
            <a:extLst/>
          </p:spPr>
          <p:style>
            <a:lnRef idx="2">
              <a:schemeClr val="accent5"/>
            </a:lnRef>
            <a:fillRef idx="1">
              <a:schemeClr val="lt1"/>
            </a:fillRef>
            <a:effectRef idx="0">
              <a:schemeClr val="accent5"/>
            </a:effectRef>
            <a:fontRef idx="minor">
              <a:schemeClr val="dk1"/>
            </a:fontRef>
          </p:style>
          <p:txBody>
            <a:bodyPr wrap="none" anchor="ctr"/>
            <a:lstStyle/>
            <a:p>
              <a:endParaRPr lang="en-US" sz="2400">
                <a:solidFill>
                  <a:schemeClr val="bg1">
                    <a:lumMod val="85000"/>
                  </a:schemeClr>
                </a:solidFill>
              </a:endParaRPr>
            </a:p>
          </p:txBody>
        </p:sp>
        <p:sp>
          <p:nvSpPr>
            <p:cNvPr id="14" name="AutoShape 53"/>
            <p:cNvSpPr>
              <a:spLocks noChangeArrowheads="1"/>
            </p:cNvSpPr>
            <p:nvPr/>
          </p:nvSpPr>
          <p:spPr bwMode="gray">
            <a:xfrm>
              <a:off x="1296" y="1824"/>
              <a:ext cx="432" cy="432"/>
            </a:xfrm>
            <a:prstGeom prst="diamond">
              <a:avLst/>
            </a:prstGeom>
            <a:ln>
              <a:solidFill>
                <a:schemeClr val="bg1">
                  <a:lumMod val="95000"/>
                </a:schemeClr>
              </a:solidFill>
              <a:headEnd/>
              <a:tailEnd/>
            </a:ln>
          </p:spPr>
          <p:style>
            <a:lnRef idx="2">
              <a:schemeClr val="accent1"/>
            </a:lnRef>
            <a:fillRef idx="1">
              <a:schemeClr val="lt1"/>
            </a:fillRef>
            <a:effectRef idx="0">
              <a:schemeClr val="accent1"/>
            </a:effectRef>
            <a:fontRef idx="minor">
              <a:schemeClr val="dk1"/>
            </a:fontRef>
          </p:style>
          <p:txBody>
            <a:bodyPr wrap="none" anchor="ctr"/>
            <a:lstStyle/>
            <a:p>
              <a:endParaRPr lang="en-US" sz="2400">
                <a:solidFill>
                  <a:schemeClr val="bg1">
                    <a:lumMod val="85000"/>
                  </a:schemeClr>
                </a:solidFill>
              </a:endParaRPr>
            </a:p>
          </p:txBody>
        </p:sp>
        <p:sp>
          <p:nvSpPr>
            <p:cNvPr id="15" name="Text Box 54"/>
            <p:cNvSpPr txBox="1">
              <a:spLocks noChangeArrowheads="1"/>
            </p:cNvSpPr>
            <p:nvPr/>
          </p:nvSpPr>
          <p:spPr bwMode="gray">
            <a:xfrm>
              <a:off x="1872" y="1920"/>
              <a:ext cx="2160" cy="29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b="1" dirty="0">
                  <a:solidFill>
                    <a:schemeClr val="bg1">
                      <a:lumMod val="85000"/>
                    </a:schemeClr>
                  </a:solidFill>
                </a:rPr>
                <a:t>Previous works</a:t>
              </a:r>
              <a:endParaRPr lang="en-US" sz="2400" b="1" dirty="0">
                <a:solidFill>
                  <a:schemeClr val="bg1">
                    <a:lumMod val="85000"/>
                  </a:schemeClr>
                </a:solidFill>
              </a:endParaRPr>
            </a:p>
          </p:txBody>
        </p:sp>
        <p:sp>
          <p:nvSpPr>
            <p:cNvPr id="16" name="Text Box 55"/>
            <p:cNvSpPr txBox="1">
              <a:spLocks noChangeArrowheads="1"/>
            </p:cNvSpPr>
            <p:nvPr/>
          </p:nvSpPr>
          <p:spPr bwMode="gray">
            <a:xfrm>
              <a:off x="1340" y="1886"/>
              <a:ext cx="328" cy="291"/>
            </a:xfrm>
            <a:prstGeom prst="rect">
              <a:avLst/>
            </a:prstGeom>
            <a:solidFill>
              <a:schemeClr val="bg1">
                <a:lumMod val="95000"/>
              </a:schemeClr>
            </a:solidFill>
            <a:ln>
              <a:solidFill>
                <a:schemeClr val="bg1">
                  <a:lumMod val="95000"/>
                </a:schemeClr>
              </a:solidFill>
            </a:ln>
            <a:extLst/>
          </p:spPr>
          <p:style>
            <a:lnRef idx="2">
              <a:schemeClr val="accent1"/>
            </a:lnRef>
            <a:fillRef idx="1">
              <a:schemeClr val="lt1"/>
            </a:fillRef>
            <a:effectRef idx="0">
              <a:schemeClr val="accent1"/>
            </a:effectRef>
            <a:fontRef idx="minor">
              <a:schemeClr val="dk1"/>
            </a:fontRef>
          </p:style>
          <p:txBody>
            <a:bodyPr wrap="none">
              <a:spAutoFit/>
            </a:bodyPr>
            <a:lstStyle/>
            <a:p>
              <a:pPr algn="ctr" eaLnBrk="0" hangingPunct="0"/>
              <a:r>
                <a:rPr lang="en-US" sz="2400" dirty="0">
                  <a:solidFill>
                    <a:schemeClr val="bg1">
                      <a:lumMod val="85000"/>
                    </a:schemeClr>
                  </a:solidFill>
                </a:rPr>
                <a:t>II</a:t>
              </a:r>
              <a:endParaRPr lang="en-US" sz="2400" dirty="0">
                <a:solidFill>
                  <a:schemeClr val="bg1">
                    <a:lumMod val="85000"/>
                  </a:schemeClr>
                </a:solidFill>
              </a:endParaRPr>
            </a:p>
          </p:txBody>
        </p:sp>
      </p:grpSp>
      <p:grpSp>
        <p:nvGrpSpPr>
          <p:cNvPr id="17" name="Group 56"/>
          <p:cNvGrpSpPr>
            <a:grpSpLocks/>
          </p:cNvGrpSpPr>
          <p:nvPr/>
        </p:nvGrpSpPr>
        <p:grpSpPr bwMode="auto">
          <a:xfrm>
            <a:off x="2195736" y="3742928"/>
            <a:ext cx="4724400" cy="685800"/>
            <a:chOff x="1296" y="1824"/>
            <a:chExt cx="2976" cy="432"/>
          </a:xfrm>
        </p:grpSpPr>
        <p:sp>
          <p:nvSpPr>
            <p:cNvPr id="18" name="AutoShape 57"/>
            <p:cNvSpPr>
              <a:spLocks noChangeArrowheads="1"/>
            </p:cNvSpPr>
            <p:nvPr/>
          </p:nvSpPr>
          <p:spPr bwMode="gray">
            <a:xfrm>
              <a:off x="1536" y="1899"/>
              <a:ext cx="2736" cy="288"/>
            </a:xfrm>
            <a:prstGeom prst="roundRect">
              <a:avLst>
                <a:gd name="adj" fmla="val 16667"/>
              </a:avLst>
            </a:prstGeom>
            <a:ln>
              <a:headEnd/>
              <a:tailEnd/>
            </a:ln>
            <a:extLst/>
          </p:spPr>
          <p:style>
            <a:lnRef idx="2">
              <a:schemeClr val="accent5"/>
            </a:lnRef>
            <a:fillRef idx="1">
              <a:schemeClr val="lt1"/>
            </a:fillRef>
            <a:effectRef idx="0">
              <a:schemeClr val="accent5"/>
            </a:effectRef>
            <a:fontRef idx="minor">
              <a:schemeClr val="dk1"/>
            </a:fontRef>
          </p:style>
          <p:txBody>
            <a:bodyPr wrap="none" anchor="ctr"/>
            <a:lstStyle/>
            <a:p>
              <a:pPr algn="ctr"/>
              <a:endParaRPr lang="en-US">
                <a:solidFill>
                  <a:schemeClr val="bg1">
                    <a:lumMod val="85000"/>
                  </a:schemeClr>
                </a:solidFill>
              </a:endParaRPr>
            </a:p>
          </p:txBody>
        </p:sp>
        <p:sp>
          <p:nvSpPr>
            <p:cNvPr id="19" name="AutoShape 58"/>
            <p:cNvSpPr>
              <a:spLocks noChangeArrowheads="1"/>
            </p:cNvSpPr>
            <p:nvPr/>
          </p:nvSpPr>
          <p:spPr bwMode="gray">
            <a:xfrm>
              <a:off x="1296" y="1824"/>
              <a:ext cx="432" cy="432"/>
            </a:xfrm>
            <a:prstGeom prst="diamond">
              <a:avLst/>
            </a:prstGeom>
            <a:solidFill>
              <a:schemeClr val="bg1">
                <a:lumMod val="95000"/>
              </a:schemeClr>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solidFill>
                  <a:schemeClr val="bg1">
                    <a:lumMod val="85000"/>
                  </a:schemeClr>
                </a:solidFill>
              </a:endParaRPr>
            </a:p>
          </p:txBody>
        </p:sp>
        <p:sp>
          <p:nvSpPr>
            <p:cNvPr id="20" name="Text Box 59"/>
            <p:cNvSpPr txBox="1">
              <a:spLocks noChangeArrowheads="1"/>
            </p:cNvSpPr>
            <p:nvPr/>
          </p:nvSpPr>
          <p:spPr bwMode="gray">
            <a:xfrm>
              <a:off x="1872" y="1917"/>
              <a:ext cx="2160" cy="291"/>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b="1" dirty="0">
                  <a:solidFill>
                    <a:schemeClr val="bg1">
                      <a:lumMod val="85000"/>
                    </a:schemeClr>
                  </a:solidFill>
                </a:rPr>
                <a:t>Proposed Method</a:t>
              </a:r>
              <a:endParaRPr lang="en-US" sz="2400" b="1" dirty="0">
                <a:solidFill>
                  <a:schemeClr val="bg1">
                    <a:lumMod val="85000"/>
                  </a:schemeClr>
                </a:solidFill>
              </a:endParaRPr>
            </a:p>
          </p:txBody>
        </p:sp>
        <p:sp>
          <p:nvSpPr>
            <p:cNvPr id="21" name="Text Box 60"/>
            <p:cNvSpPr txBox="1">
              <a:spLocks noChangeArrowheads="1"/>
            </p:cNvSpPr>
            <p:nvPr/>
          </p:nvSpPr>
          <p:spPr bwMode="gray">
            <a:xfrm>
              <a:off x="1316" y="1886"/>
              <a:ext cx="380" cy="252"/>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000" dirty="0">
                  <a:solidFill>
                    <a:schemeClr val="bg1">
                      <a:lumMod val="85000"/>
                    </a:schemeClr>
                  </a:solidFill>
                </a:rPr>
                <a:t>III</a:t>
              </a:r>
              <a:endParaRPr lang="en-US" sz="2000" dirty="0">
                <a:solidFill>
                  <a:schemeClr val="bg1">
                    <a:lumMod val="85000"/>
                  </a:schemeClr>
                </a:solidFill>
              </a:endParaRPr>
            </a:p>
          </p:txBody>
        </p:sp>
      </p:grpSp>
      <p:grpSp>
        <p:nvGrpSpPr>
          <p:cNvPr id="23" name="Group 51"/>
          <p:cNvGrpSpPr>
            <a:grpSpLocks/>
          </p:cNvGrpSpPr>
          <p:nvPr/>
        </p:nvGrpSpPr>
        <p:grpSpPr bwMode="auto">
          <a:xfrm>
            <a:off x="2195736" y="4581128"/>
            <a:ext cx="4724400" cy="685800"/>
            <a:chOff x="1296" y="1824"/>
            <a:chExt cx="2976" cy="432"/>
          </a:xfrm>
        </p:grpSpPr>
        <p:sp>
          <p:nvSpPr>
            <p:cNvPr id="24" name="AutoShape 52"/>
            <p:cNvSpPr>
              <a:spLocks noChangeArrowheads="1"/>
            </p:cNvSpPr>
            <p:nvPr/>
          </p:nvSpPr>
          <p:spPr bwMode="gray">
            <a:xfrm>
              <a:off x="1536" y="1899"/>
              <a:ext cx="2736" cy="288"/>
            </a:xfrm>
            <a:prstGeom prst="roundRect">
              <a:avLst>
                <a:gd name="adj" fmla="val 16667"/>
              </a:avLst>
            </a:prstGeom>
            <a:noFill/>
            <a:ln w="28575" algn="ctr">
              <a:solidFill>
                <a:schemeClr val="bg1"/>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hlink"/>
                  </a:solidFill>
                </a14:hiddenFill>
              </a:ext>
            </a:extLst>
          </p:spPr>
          <p:txBody>
            <a:bodyPr wrap="none" anchor="ctr"/>
            <a:lstStyle/>
            <a:p>
              <a:endParaRPr lang="en-US" sz="2400">
                <a:solidFill>
                  <a:schemeClr val="bg1">
                    <a:lumMod val="85000"/>
                  </a:schemeClr>
                </a:solidFill>
              </a:endParaRPr>
            </a:p>
          </p:txBody>
        </p:sp>
        <p:sp>
          <p:nvSpPr>
            <p:cNvPr id="25" name="AutoShape 53"/>
            <p:cNvSpPr>
              <a:spLocks noChangeArrowheads="1"/>
            </p:cNvSpPr>
            <p:nvPr/>
          </p:nvSpPr>
          <p:spPr bwMode="gray">
            <a:xfrm>
              <a:off x="1296" y="1824"/>
              <a:ext cx="432" cy="432"/>
            </a:xfrm>
            <a:prstGeom prst="diamond">
              <a:avLst/>
            </a:prstGeom>
            <a:solidFill>
              <a:schemeClr val="bg1">
                <a:lumMod val="95000"/>
              </a:schemeClr>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a:solidFill>
                  <a:schemeClr val="bg1">
                    <a:lumMod val="85000"/>
                  </a:schemeClr>
                </a:solidFill>
              </a:endParaRPr>
            </a:p>
          </p:txBody>
        </p:sp>
        <p:sp>
          <p:nvSpPr>
            <p:cNvPr id="26" name="Text Box 54"/>
            <p:cNvSpPr txBox="1">
              <a:spLocks noChangeArrowheads="1"/>
            </p:cNvSpPr>
            <p:nvPr/>
          </p:nvSpPr>
          <p:spPr bwMode="gray">
            <a:xfrm>
              <a:off x="1872" y="1920"/>
              <a:ext cx="2160" cy="29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b="1" dirty="0">
                  <a:solidFill>
                    <a:schemeClr val="bg1">
                      <a:lumMod val="85000"/>
                    </a:schemeClr>
                  </a:solidFill>
                </a:rPr>
                <a:t>Experimental Results </a:t>
              </a:r>
            </a:p>
          </p:txBody>
        </p:sp>
        <p:sp>
          <p:nvSpPr>
            <p:cNvPr id="27" name="Text Box 55"/>
            <p:cNvSpPr txBox="1">
              <a:spLocks noChangeArrowheads="1"/>
            </p:cNvSpPr>
            <p:nvPr/>
          </p:nvSpPr>
          <p:spPr bwMode="gray">
            <a:xfrm>
              <a:off x="1330" y="1886"/>
              <a:ext cx="349" cy="29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lumMod val="85000"/>
                    </a:schemeClr>
                  </a:solidFill>
                </a:rPr>
                <a:t>IV</a:t>
              </a:r>
              <a:endParaRPr lang="en-US" sz="2400" dirty="0">
                <a:solidFill>
                  <a:schemeClr val="bg1">
                    <a:lumMod val="85000"/>
                  </a:schemeClr>
                </a:solidFill>
              </a:endParaRPr>
            </a:p>
          </p:txBody>
        </p:sp>
      </p:grpSp>
    </p:spTree>
    <p:extLst>
      <p:ext uri="{BB962C8B-B14F-4D97-AF65-F5344CB8AC3E}">
        <p14:creationId xmlns:p14="http://schemas.microsoft.com/office/powerpoint/2010/main" val="365732285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50" name="內容版面配置區 2">
            <a:extLst>
              <a:ext uri="{FF2B5EF4-FFF2-40B4-BE49-F238E27FC236}">
                <a16:creationId xmlns:a16="http://schemas.microsoft.com/office/drawing/2014/main" id="{0005FF35-F593-4695-A342-3E481CECD8E1}"/>
              </a:ext>
            </a:extLst>
          </p:cNvPr>
          <p:cNvSpPr txBox="1">
            <a:spLocks/>
          </p:cNvSpPr>
          <p:nvPr/>
        </p:nvSpPr>
        <p:spPr bwMode="auto">
          <a:xfrm>
            <a:off x="192105" y="1368038"/>
            <a:ext cx="7848872" cy="740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fontAlgn="ctr">
              <a:lnSpc>
                <a:spcPct val="150000"/>
              </a:lnSpc>
            </a:pPr>
            <a:endParaRPr lang="en-US" altLang="zh-CN" sz="2400" kern="0" dirty="0">
              <a:latin typeface="Arial" panose="020B0604020202020204" pitchFamily="34" charset="0"/>
              <a:cs typeface="Arial" panose="020B0604020202020204" pitchFamily="34" charset="0"/>
            </a:endParaRPr>
          </a:p>
        </p:txBody>
      </p:sp>
      <p:sp>
        <p:nvSpPr>
          <p:cNvPr id="10" name="內容版面配置區 2">
            <a:extLst>
              <a:ext uri="{FF2B5EF4-FFF2-40B4-BE49-F238E27FC236}">
                <a16:creationId xmlns:a16="http://schemas.microsoft.com/office/drawing/2014/main" id="{0005FF35-F593-4695-A342-3E481CECD8E1}"/>
              </a:ext>
            </a:extLst>
          </p:cNvPr>
          <p:cNvSpPr txBox="1">
            <a:spLocks/>
          </p:cNvSpPr>
          <p:nvPr/>
        </p:nvSpPr>
        <p:spPr bwMode="auto">
          <a:xfrm>
            <a:off x="35497" y="764704"/>
            <a:ext cx="3528392" cy="504056"/>
          </a:xfrm>
          <a:prstGeom prst="rect">
            <a:avLst/>
          </a:prstGeom>
          <a:noFill/>
          <a:ln>
            <a:noFill/>
          </a:ln>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fontAlgn="ctr">
              <a:lnSpc>
                <a:spcPct val="150000"/>
              </a:lnSpc>
              <a:buNone/>
            </a:pPr>
            <a:r>
              <a:rPr lang="en-US" altLang="zh-CN" sz="2400" b="1" kern="0" dirty="0">
                <a:latin typeface="Arial" panose="020B0604020202020204" pitchFamily="34" charset="0"/>
                <a:cs typeface="Arial" panose="020B0604020202020204" pitchFamily="34" charset="0"/>
              </a:rPr>
              <a:t>1. CFF architecture</a:t>
            </a:r>
          </a:p>
        </p:txBody>
      </p:sp>
      <p:sp>
        <p:nvSpPr>
          <p:cNvPr id="12" name="標題 1"/>
          <p:cNvSpPr txBox="1">
            <a:spLocks/>
          </p:cNvSpPr>
          <p:nvPr/>
        </p:nvSpPr>
        <p:spPr bwMode="auto">
          <a:xfrm>
            <a:off x="-36512" y="-4582"/>
            <a:ext cx="91440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kumimoji="1" sz="2400" b="1">
                <a:solidFill>
                  <a:schemeClr val="tx1"/>
                </a:solidFill>
                <a:latin typeface="Times New Roman" pitchFamily="18" charset="0"/>
                <a:ea typeface="微軟正黑體" pitchFamily="34" charset="-120"/>
                <a:cs typeface="Times New Roman" pitchFamily="18" charset="0"/>
              </a:defRPr>
            </a:lvl1pPr>
            <a:lvl2pPr algn="l" rtl="0" eaLnBrk="1" fontAlgn="base" hangingPunct="1">
              <a:spcBef>
                <a:spcPct val="0"/>
              </a:spcBef>
              <a:spcAft>
                <a:spcPct val="0"/>
              </a:spcAft>
              <a:defRPr kumimoji="1" sz="2400" b="1">
                <a:solidFill>
                  <a:schemeClr val="tx1"/>
                </a:solidFill>
                <a:latin typeface="Comic Sans MS" pitchFamily="66" charset="0"/>
                <a:ea typeface="新細明體" charset="-120"/>
              </a:defRPr>
            </a:lvl2pPr>
            <a:lvl3pPr algn="l" rtl="0" eaLnBrk="1" fontAlgn="base" hangingPunct="1">
              <a:spcBef>
                <a:spcPct val="0"/>
              </a:spcBef>
              <a:spcAft>
                <a:spcPct val="0"/>
              </a:spcAft>
              <a:defRPr kumimoji="1" sz="2400" b="1">
                <a:solidFill>
                  <a:schemeClr val="tx1"/>
                </a:solidFill>
                <a:latin typeface="Comic Sans MS" pitchFamily="66" charset="0"/>
                <a:ea typeface="新細明體" charset="-120"/>
              </a:defRPr>
            </a:lvl3pPr>
            <a:lvl4pPr algn="l" rtl="0" eaLnBrk="1" fontAlgn="base" hangingPunct="1">
              <a:spcBef>
                <a:spcPct val="0"/>
              </a:spcBef>
              <a:spcAft>
                <a:spcPct val="0"/>
              </a:spcAft>
              <a:defRPr kumimoji="1" sz="2400" b="1">
                <a:solidFill>
                  <a:schemeClr val="tx1"/>
                </a:solidFill>
                <a:latin typeface="Comic Sans MS" pitchFamily="66" charset="0"/>
                <a:ea typeface="新細明體" charset="-120"/>
              </a:defRPr>
            </a:lvl4pPr>
            <a:lvl5pPr algn="l" rtl="0" eaLnBrk="1" fontAlgn="base" hangingPunct="1">
              <a:spcBef>
                <a:spcPct val="0"/>
              </a:spcBef>
              <a:spcAft>
                <a:spcPct val="0"/>
              </a:spcAft>
              <a:defRPr kumimoji="1" sz="2400" b="1">
                <a:solidFill>
                  <a:schemeClr val="tx1"/>
                </a:solidFill>
                <a:latin typeface="Comic Sans MS" pitchFamily="66" charset="0"/>
                <a:ea typeface="新細明體" charset="-120"/>
              </a:defRPr>
            </a:lvl5pPr>
            <a:lvl6pPr marL="457200" algn="l" rtl="0" eaLnBrk="1" fontAlgn="base" hangingPunct="1">
              <a:spcBef>
                <a:spcPct val="0"/>
              </a:spcBef>
              <a:spcAft>
                <a:spcPct val="0"/>
              </a:spcAft>
              <a:defRPr kumimoji="1" sz="2400" b="1">
                <a:solidFill>
                  <a:schemeClr val="tx1"/>
                </a:solidFill>
                <a:latin typeface="Comic Sans MS" pitchFamily="66" charset="0"/>
                <a:ea typeface="新細明體" charset="-120"/>
              </a:defRPr>
            </a:lvl6pPr>
            <a:lvl7pPr marL="914400" algn="l" rtl="0" eaLnBrk="1" fontAlgn="base" hangingPunct="1">
              <a:spcBef>
                <a:spcPct val="0"/>
              </a:spcBef>
              <a:spcAft>
                <a:spcPct val="0"/>
              </a:spcAft>
              <a:defRPr kumimoji="1" sz="2400" b="1">
                <a:solidFill>
                  <a:schemeClr val="tx1"/>
                </a:solidFill>
                <a:latin typeface="Comic Sans MS" pitchFamily="66" charset="0"/>
                <a:ea typeface="新細明體" charset="-120"/>
              </a:defRPr>
            </a:lvl7pPr>
            <a:lvl8pPr marL="1371600" algn="l" rtl="0" eaLnBrk="1" fontAlgn="base" hangingPunct="1">
              <a:spcBef>
                <a:spcPct val="0"/>
              </a:spcBef>
              <a:spcAft>
                <a:spcPct val="0"/>
              </a:spcAft>
              <a:defRPr kumimoji="1" sz="2400" b="1">
                <a:solidFill>
                  <a:schemeClr val="tx1"/>
                </a:solidFill>
                <a:latin typeface="Comic Sans MS" pitchFamily="66" charset="0"/>
                <a:ea typeface="新細明體" charset="-120"/>
              </a:defRPr>
            </a:lvl8pPr>
            <a:lvl9pPr marL="1828800" algn="l" rtl="0" eaLnBrk="1" fontAlgn="base" hangingPunct="1">
              <a:spcBef>
                <a:spcPct val="0"/>
              </a:spcBef>
              <a:spcAft>
                <a:spcPct val="0"/>
              </a:spcAft>
              <a:defRPr kumimoji="1" sz="2400" b="1">
                <a:solidFill>
                  <a:schemeClr val="tx1"/>
                </a:solidFill>
                <a:latin typeface="Comic Sans MS" pitchFamily="66" charset="0"/>
                <a:ea typeface="新細明體" charset="-120"/>
              </a:defRPr>
            </a:lvl9pPr>
          </a:lstStyle>
          <a:p>
            <a:pPr algn="ctr"/>
            <a:r>
              <a:rPr lang="en-US" altLang="zh-TW" sz="3200" kern="0" dirty="0">
                <a:latin typeface="Arial" panose="020B0604020202020204" pitchFamily="34" charset="0"/>
                <a:cs typeface="Arial" panose="020B0604020202020204" pitchFamily="34" charset="0"/>
              </a:rPr>
              <a:t>III-2. Proposed CFF Method</a:t>
            </a:r>
            <a:endParaRPr lang="zh-TW" altLang="en-US" sz="3200" kern="0" dirty="0">
              <a:latin typeface="Arial" panose="020B0604020202020204" pitchFamily="34" charset="0"/>
              <a:cs typeface="Arial" panose="020B0604020202020204" pitchFamily="34" charset="0"/>
            </a:endParaRPr>
          </a:p>
        </p:txBody>
      </p:sp>
      <p:pic>
        <p:nvPicPr>
          <p:cNvPr id="11" name="Picture 10"/>
          <p:cNvPicPr>
            <a:picLocks noChangeAspect="1"/>
          </p:cNvPicPr>
          <p:nvPr/>
        </p:nvPicPr>
        <p:blipFill rotWithShape="1">
          <a:blip r:embed="rId3"/>
          <a:srcRect l="1" r="-838" b="6939"/>
          <a:stretch/>
        </p:blipFill>
        <p:spPr>
          <a:xfrm>
            <a:off x="952190" y="1481128"/>
            <a:ext cx="7148202" cy="4828195"/>
          </a:xfrm>
          <a:prstGeom prst="rect">
            <a:avLst/>
          </a:prstGeom>
        </p:spPr>
      </p:pic>
      <p:sp>
        <p:nvSpPr>
          <p:cNvPr id="7" name="內容版面配置區 2">
            <a:extLst>
              <a:ext uri="{FF2B5EF4-FFF2-40B4-BE49-F238E27FC236}">
                <a16:creationId xmlns:a16="http://schemas.microsoft.com/office/drawing/2014/main" id="{0005FF35-F593-4695-A342-3E481CECD8E1}"/>
              </a:ext>
            </a:extLst>
          </p:cNvPr>
          <p:cNvSpPr txBox="1">
            <a:spLocks/>
          </p:cNvSpPr>
          <p:nvPr/>
        </p:nvSpPr>
        <p:spPr bwMode="auto">
          <a:xfrm>
            <a:off x="899592" y="6237312"/>
            <a:ext cx="7632848"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fontAlgn="ctr">
              <a:lnSpc>
                <a:spcPct val="150000"/>
              </a:lnSpc>
              <a:buNone/>
            </a:pPr>
            <a:r>
              <a:rPr lang="en-US" altLang="zh-CN" sz="1000" kern="0" dirty="0">
                <a:latin typeface="Arial" panose="020B0604020202020204" pitchFamily="34" charset="0"/>
                <a:cs typeface="Arial" panose="020B0604020202020204" pitchFamily="34" charset="0"/>
              </a:rPr>
              <a:t>Proposed cross-resolution feature fusion (CFF). (a) CFF approach for fusing feature maps at W × H and 2W × 2H resolutions, (b) CFF approach for fusing feature maps at W × H and 2W − 1 × 2H − 1 resolutions, and (c) detailed architecture of </a:t>
            </a:r>
            <a:r>
              <a:rPr lang="en-US" altLang="zh-CN" sz="1000" kern="0" dirty="0" err="1">
                <a:latin typeface="Arial" panose="020B0604020202020204" pitchFamily="34" charset="0"/>
                <a:cs typeface="Arial" panose="020B0604020202020204" pitchFamily="34" charset="0"/>
              </a:rPr>
              <a:t>ResNeXt</a:t>
            </a:r>
            <a:r>
              <a:rPr lang="en-US" altLang="zh-CN" sz="1000" kern="0" dirty="0">
                <a:latin typeface="Arial" panose="020B0604020202020204" pitchFamily="34" charset="0"/>
                <a:cs typeface="Arial" panose="020B0604020202020204" pitchFamily="34" charset="0"/>
              </a:rPr>
              <a:t> block.</a:t>
            </a:r>
          </a:p>
        </p:txBody>
      </p:sp>
    </p:spTree>
    <p:extLst>
      <p:ext uri="{BB962C8B-B14F-4D97-AF65-F5344CB8AC3E}">
        <p14:creationId xmlns:p14="http://schemas.microsoft.com/office/powerpoint/2010/main" val="172703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50" name="內容版面配置區 2">
            <a:extLst>
              <a:ext uri="{FF2B5EF4-FFF2-40B4-BE49-F238E27FC236}">
                <a16:creationId xmlns:a16="http://schemas.microsoft.com/office/drawing/2014/main" id="{0005FF35-F593-4695-A342-3E481CECD8E1}"/>
              </a:ext>
            </a:extLst>
          </p:cNvPr>
          <p:cNvSpPr txBox="1">
            <a:spLocks/>
          </p:cNvSpPr>
          <p:nvPr/>
        </p:nvSpPr>
        <p:spPr bwMode="auto">
          <a:xfrm>
            <a:off x="192105" y="1368038"/>
            <a:ext cx="7848872" cy="740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fontAlgn="ctr">
              <a:lnSpc>
                <a:spcPct val="150000"/>
              </a:lnSpc>
            </a:pPr>
            <a:endParaRPr lang="en-US" altLang="zh-CN" sz="2400" kern="0" dirty="0">
              <a:latin typeface="Arial" panose="020B0604020202020204" pitchFamily="34" charset="0"/>
              <a:cs typeface="Arial" panose="020B0604020202020204" pitchFamily="34" charset="0"/>
            </a:endParaRPr>
          </a:p>
        </p:txBody>
      </p:sp>
      <p:sp>
        <p:nvSpPr>
          <p:cNvPr id="10" name="內容版面配置區 2">
            <a:extLst>
              <a:ext uri="{FF2B5EF4-FFF2-40B4-BE49-F238E27FC236}">
                <a16:creationId xmlns:a16="http://schemas.microsoft.com/office/drawing/2014/main" id="{0005FF35-F593-4695-A342-3E481CECD8E1}"/>
              </a:ext>
            </a:extLst>
          </p:cNvPr>
          <p:cNvSpPr txBox="1">
            <a:spLocks/>
          </p:cNvSpPr>
          <p:nvPr/>
        </p:nvSpPr>
        <p:spPr bwMode="auto">
          <a:xfrm>
            <a:off x="35497" y="764704"/>
            <a:ext cx="3528392" cy="504056"/>
          </a:xfrm>
          <a:prstGeom prst="rect">
            <a:avLst/>
          </a:prstGeom>
          <a:noFill/>
          <a:ln>
            <a:noFill/>
          </a:ln>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fontAlgn="ctr">
              <a:lnSpc>
                <a:spcPct val="150000"/>
              </a:lnSpc>
              <a:buNone/>
            </a:pPr>
            <a:r>
              <a:rPr lang="en-US" altLang="zh-CN" sz="2400" b="1" kern="0" dirty="0">
                <a:latin typeface="Arial" panose="020B0604020202020204" pitchFamily="34" charset="0"/>
                <a:cs typeface="Arial" panose="020B0604020202020204" pitchFamily="34" charset="0"/>
              </a:rPr>
              <a:t>1. CFF architecture</a:t>
            </a:r>
          </a:p>
        </p:txBody>
      </p:sp>
      <p:sp>
        <p:nvSpPr>
          <p:cNvPr id="12" name="標題 1"/>
          <p:cNvSpPr txBox="1">
            <a:spLocks/>
          </p:cNvSpPr>
          <p:nvPr/>
        </p:nvSpPr>
        <p:spPr bwMode="auto">
          <a:xfrm>
            <a:off x="-36512" y="-4582"/>
            <a:ext cx="91440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kumimoji="1" sz="2400" b="1">
                <a:solidFill>
                  <a:schemeClr val="tx1"/>
                </a:solidFill>
                <a:latin typeface="Times New Roman" pitchFamily="18" charset="0"/>
                <a:ea typeface="微軟正黑體" pitchFamily="34" charset="-120"/>
                <a:cs typeface="Times New Roman" pitchFamily="18" charset="0"/>
              </a:defRPr>
            </a:lvl1pPr>
            <a:lvl2pPr algn="l" rtl="0" eaLnBrk="1" fontAlgn="base" hangingPunct="1">
              <a:spcBef>
                <a:spcPct val="0"/>
              </a:spcBef>
              <a:spcAft>
                <a:spcPct val="0"/>
              </a:spcAft>
              <a:defRPr kumimoji="1" sz="2400" b="1">
                <a:solidFill>
                  <a:schemeClr val="tx1"/>
                </a:solidFill>
                <a:latin typeface="Comic Sans MS" pitchFamily="66" charset="0"/>
                <a:ea typeface="新細明體" charset="-120"/>
              </a:defRPr>
            </a:lvl2pPr>
            <a:lvl3pPr algn="l" rtl="0" eaLnBrk="1" fontAlgn="base" hangingPunct="1">
              <a:spcBef>
                <a:spcPct val="0"/>
              </a:spcBef>
              <a:spcAft>
                <a:spcPct val="0"/>
              </a:spcAft>
              <a:defRPr kumimoji="1" sz="2400" b="1">
                <a:solidFill>
                  <a:schemeClr val="tx1"/>
                </a:solidFill>
                <a:latin typeface="Comic Sans MS" pitchFamily="66" charset="0"/>
                <a:ea typeface="新細明體" charset="-120"/>
              </a:defRPr>
            </a:lvl3pPr>
            <a:lvl4pPr algn="l" rtl="0" eaLnBrk="1" fontAlgn="base" hangingPunct="1">
              <a:spcBef>
                <a:spcPct val="0"/>
              </a:spcBef>
              <a:spcAft>
                <a:spcPct val="0"/>
              </a:spcAft>
              <a:defRPr kumimoji="1" sz="2400" b="1">
                <a:solidFill>
                  <a:schemeClr val="tx1"/>
                </a:solidFill>
                <a:latin typeface="Comic Sans MS" pitchFamily="66" charset="0"/>
                <a:ea typeface="新細明體" charset="-120"/>
              </a:defRPr>
            </a:lvl4pPr>
            <a:lvl5pPr algn="l" rtl="0" eaLnBrk="1" fontAlgn="base" hangingPunct="1">
              <a:spcBef>
                <a:spcPct val="0"/>
              </a:spcBef>
              <a:spcAft>
                <a:spcPct val="0"/>
              </a:spcAft>
              <a:defRPr kumimoji="1" sz="2400" b="1">
                <a:solidFill>
                  <a:schemeClr val="tx1"/>
                </a:solidFill>
                <a:latin typeface="Comic Sans MS" pitchFamily="66" charset="0"/>
                <a:ea typeface="新細明體" charset="-120"/>
              </a:defRPr>
            </a:lvl5pPr>
            <a:lvl6pPr marL="457200" algn="l" rtl="0" eaLnBrk="1" fontAlgn="base" hangingPunct="1">
              <a:spcBef>
                <a:spcPct val="0"/>
              </a:spcBef>
              <a:spcAft>
                <a:spcPct val="0"/>
              </a:spcAft>
              <a:defRPr kumimoji="1" sz="2400" b="1">
                <a:solidFill>
                  <a:schemeClr val="tx1"/>
                </a:solidFill>
                <a:latin typeface="Comic Sans MS" pitchFamily="66" charset="0"/>
                <a:ea typeface="新細明體" charset="-120"/>
              </a:defRPr>
            </a:lvl6pPr>
            <a:lvl7pPr marL="914400" algn="l" rtl="0" eaLnBrk="1" fontAlgn="base" hangingPunct="1">
              <a:spcBef>
                <a:spcPct val="0"/>
              </a:spcBef>
              <a:spcAft>
                <a:spcPct val="0"/>
              </a:spcAft>
              <a:defRPr kumimoji="1" sz="2400" b="1">
                <a:solidFill>
                  <a:schemeClr val="tx1"/>
                </a:solidFill>
                <a:latin typeface="Comic Sans MS" pitchFamily="66" charset="0"/>
                <a:ea typeface="新細明體" charset="-120"/>
              </a:defRPr>
            </a:lvl7pPr>
            <a:lvl8pPr marL="1371600" algn="l" rtl="0" eaLnBrk="1" fontAlgn="base" hangingPunct="1">
              <a:spcBef>
                <a:spcPct val="0"/>
              </a:spcBef>
              <a:spcAft>
                <a:spcPct val="0"/>
              </a:spcAft>
              <a:defRPr kumimoji="1" sz="2400" b="1">
                <a:solidFill>
                  <a:schemeClr val="tx1"/>
                </a:solidFill>
                <a:latin typeface="Comic Sans MS" pitchFamily="66" charset="0"/>
                <a:ea typeface="新細明體" charset="-120"/>
              </a:defRPr>
            </a:lvl8pPr>
            <a:lvl9pPr marL="1828800" algn="l" rtl="0" eaLnBrk="1" fontAlgn="base" hangingPunct="1">
              <a:spcBef>
                <a:spcPct val="0"/>
              </a:spcBef>
              <a:spcAft>
                <a:spcPct val="0"/>
              </a:spcAft>
              <a:defRPr kumimoji="1" sz="2400" b="1">
                <a:solidFill>
                  <a:schemeClr val="tx1"/>
                </a:solidFill>
                <a:latin typeface="Comic Sans MS" pitchFamily="66" charset="0"/>
                <a:ea typeface="新細明體" charset="-120"/>
              </a:defRPr>
            </a:lvl9pPr>
          </a:lstStyle>
          <a:p>
            <a:pPr algn="ctr"/>
            <a:r>
              <a:rPr lang="en-US" altLang="zh-TW" sz="3200" kern="0" dirty="0">
                <a:latin typeface="Arial" panose="020B0604020202020204" pitchFamily="34" charset="0"/>
                <a:cs typeface="Arial" panose="020B0604020202020204" pitchFamily="34" charset="0"/>
              </a:rPr>
              <a:t>III-2. Proposed CFF Method</a:t>
            </a:r>
            <a:endParaRPr lang="zh-TW" altLang="en-US" sz="3200" kern="0" dirty="0">
              <a:latin typeface="Arial" panose="020B0604020202020204" pitchFamily="34" charset="0"/>
              <a:cs typeface="Arial" panose="020B0604020202020204" pitchFamily="34" charset="0"/>
            </a:endParaRPr>
          </a:p>
        </p:txBody>
      </p:sp>
      <p:sp>
        <p:nvSpPr>
          <p:cNvPr id="8" name="Rectangle 7"/>
          <p:cNvSpPr/>
          <p:nvPr/>
        </p:nvSpPr>
        <p:spPr>
          <a:xfrm>
            <a:off x="251521" y="1417708"/>
            <a:ext cx="8208912" cy="1892826"/>
          </a:xfrm>
          <a:prstGeom prst="rect">
            <a:avLst/>
          </a:prstGeom>
        </p:spPr>
        <p:txBody>
          <a:bodyPr wrap="square">
            <a:spAutoFit/>
          </a:bodyPr>
          <a:lstStyle/>
          <a:p>
            <a:pPr marL="457197" indent="-457197">
              <a:lnSpc>
                <a:spcPct val="150000"/>
              </a:lnSpc>
              <a:buAutoNum type="alphaLcParenR"/>
            </a:pPr>
            <a:r>
              <a:rPr lang="en-US" sz="2200" b="1" dirty="0">
                <a:solidFill>
                  <a:srgbClr val="000000"/>
                </a:solidFill>
                <a:latin typeface="Arial" panose="020B0604020202020204" pitchFamily="34" charset="0"/>
                <a:cs typeface="Arial" panose="020B0604020202020204" pitchFamily="34" charset="0"/>
              </a:rPr>
              <a:t>Narrow </a:t>
            </a:r>
            <a:r>
              <a:rPr lang="en-US" sz="2200" b="1" dirty="0" err="1">
                <a:solidFill>
                  <a:srgbClr val="000000"/>
                </a:solidFill>
                <a:latin typeface="Arial" panose="020B0604020202020204" pitchFamily="34" charset="0"/>
                <a:cs typeface="Arial" panose="020B0604020202020204" pitchFamily="34" charset="0"/>
              </a:rPr>
              <a:t>Atrous</a:t>
            </a:r>
            <a:r>
              <a:rPr lang="en-US" sz="2200" b="1" dirty="0">
                <a:solidFill>
                  <a:srgbClr val="000000"/>
                </a:solidFill>
                <a:latin typeface="Arial" panose="020B0604020202020204" pitchFamily="34" charset="0"/>
                <a:cs typeface="Arial" panose="020B0604020202020204" pitchFamily="34" charset="0"/>
              </a:rPr>
              <a:t> Spatial Pyramid Pooling (</a:t>
            </a:r>
            <a:r>
              <a:rPr lang="en-US" sz="2200" b="1" dirty="0">
                <a:solidFill>
                  <a:srgbClr val="000000"/>
                </a:solidFill>
                <a:latin typeface="Arial" panose="020B0604020202020204" pitchFamily="34" charset="0"/>
                <a:cs typeface="Arial" panose="020B0604020202020204" pitchFamily="34" charset="0"/>
              </a:rPr>
              <a:t>N-SPP) Module</a:t>
            </a:r>
          </a:p>
          <a:p>
            <a:pPr marL="742946" lvl="1" indent="-285749">
              <a:lnSpc>
                <a:spcPct val="150000"/>
              </a:lnSpc>
              <a:buFont typeface="Wingdings" panose="05000000000000000000" pitchFamily="2" charset="2"/>
              <a:buChar char="§"/>
            </a:pPr>
            <a:r>
              <a:rPr lang="en-US" sz="2000" dirty="0">
                <a:solidFill>
                  <a:srgbClr val="000000"/>
                </a:solidFill>
                <a:latin typeface="Arial" panose="020B0604020202020204" pitchFamily="34" charset="0"/>
                <a:cs typeface="Arial" panose="020B0604020202020204" pitchFamily="34" charset="0"/>
              </a:rPr>
              <a:t>Four parallel convolutions: One </a:t>
            </a:r>
            <a:r>
              <a:rPr lang="en-US" sz="2000" dirty="0">
                <a:solidFill>
                  <a:srgbClr val="000000"/>
                </a:solidFill>
                <a:latin typeface="Arial" panose="020B0604020202020204" pitchFamily="34" charset="0"/>
                <a:cs typeface="Arial" panose="020B0604020202020204" pitchFamily="34" charset="0"/>
              </a:rPr>
              <a:t>1 × 1 convolution </a:t>
            </a:r>
            <a:r>
              <a:rPr lang="en-US" sz="2000" dirty="0">
                <a:solidFill>
                  <a:srgbClr val="000000"/>
                </a:solidFill>
                <a:latin typeface="Arial" panose="020B0604020202020204" pitchFamily="34" charset="0"/>
                <a:cs typeface="Arial" panose="020B0604020202020204" pitchFamily="34" charset="0"/>
              </a:rPr>
              <a:t>and three 3x3 </a:t>
            </a:r>
            <a:r>
              <a:rPr lang="en-US" sz="2000" dirty="0" err="1">
                <a:solidFill>
                  <a:srgbClr val="000000"/>
                </a:solidFill>
                <a:latin typeface="Arial" panose="020B0604020202020204" pitchFamily="34" charset="0"/>
                <a:cs typeface="Arial" panose="020B0604020202020204" pitchFamily="34" charset="0"/>
              </a:rPr>
              <a:t>atrous</a:t>
            </a:r>
            <a:r>
              <a:rPr lang="en-US" sz="2000" dirty="0">
                <a:solidFill>
                  <a:srgbClr val="000000"/>
                </a:solidFill>
                <a:latin typeface="Arial" panose="020B0604020202020204" pitchFamily="34" charset="0"/>
                <a:cs typeface="Arial" panose="020B0604020202020204" pitchFamily="34" charset="0"/>
              </a:rPr>
              <a:t> convolutions with different small rates </a:t>
            </a:r>
          </a:p>
          <a:p>
            <a:pPr lvl="1">
              <a:lnSpc>
                <a:spcPct val="150000"/>
              </a:lnSpc>
            </a:pPr>
            <a:endParaRPr lang="en-US" sz="1600" dirty="0">
              <a:solidFill>
                <a:srgbClr val="000000"/>
              </a:solidFill>
              <a:latin typeface="Arial" panose="020B0604020202020204" pitchFamily="34" charset="0"/>
              <a:ea typeface="Cambria Math" panose="02040503050406030204" pitchFamily="18" charset="0"/>
              <a:cs typeface="Arial" panose="020B0604020202020204" pitchFamily="34" charset="0"/>
            </a:endParaRPr>
          </a:p>
        </p:txBody>
      </p:sp>
      <p:pic>
        <p:nvPicPr>
          <p:cNvPr id="2" name="Picture 1">
            <a:hlinkClick r:id="rId3" action="ppaction://hlinksldjump"/>
          </p:cNvPr>
          <p:cNvPicPr>
            <a:picLocks noChangeAspect="1"/>
          </p:cNvPicPr>
          <p:nvPr/>
        </p:nvPicPr>
        <p:blipFill>
          <a:blip r:embed="rId4"/>
          <a:stretch>
            <a:fillRect/>
          </a:stretch>
        </p:blipFill>
        <p:spPr>
          <a:xfrm>
            <a:off x="1835697" y="3068963"/>
            <a:ext cx="5832648" cy="3421977"/>
          </a:xfrm>
          <a:prstGeom prst="rect">
            <a:avLst/>
          </a:prstGeom>
        </p:spPr>
      </p:pic>
    </p:spTree>
    <p:extLst>
      <p:ext uri="{BB962C8B-B14F-4D97-AF65-F5344CB8AC3E}">
        <p14:creationId xmlns:p14="http://schemas.microsoft.com/office/powerpoint/2010/main" val="1586629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50" name="內容版面配置區 2">
            <a:extLst>
              <a:ext uri="{FF2B5EF4-FFF2-40B4-BE49-F238E27FC236}">
                <a16:creationId xmlns:a16="http://schemas.microsoft.com/office/drawing/2014/main" id="{0005FF35-F593-4695-A342-3E481CECD8E1}"/>
              </a:ext>
            </a:extLst>
          </p:cNvPr>
          <p:cNvSpPr txBox="1">
            <a:spLocks/>
          </p:cNvSpPr>
          <p:nvPr/>
        </p:nvSpPr>
        <p:spPr bwMode="auto">
          <a:xfrm>
            <a:off x="192105" y="1368038"/>
            <a:ext cx="7848872" cy="740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fontAlgn="ctr">
              <a:lnSpc>
                <a:spcPct val="150000"/>
              </a:lnSpc>
            </a:pPr>
            <a:endParaRPr lang="en-US" altLang="zh-CN" sz="2400" kern="0" dirty="0">
              <a:latin typeface="Arial" panose="020B0604020202020204" pitchFamily="34" charset="0"/>
              <a:cs typeface="Arial" panose="020B0604020202020204" pitchFamily="34" charset="0"/>
            </a:endParaRPr>
          </a:p>
        </p:txBody>
      </p:sp>
      <p:sp>
        <p:nvSpPr>
          <p:cNvPr id="10" name="內容版面配置區 2">
            <a:extLst>
              <a:ext uri="{FF2B5EF4-FFF2-40B4-BE49-F238E27FC236}">
                <a16:creationId xmlns:a16="http://schemas.microsoft.com/office/drawing/2014/main" id="{0005FF35-F593-4695-A342-3E481CECD8E1}"/>
              </a:ext>
            </a:extLst>
          </p:cNvPr>
          <p:cNvSpPr txBox="1">
            <a:spLocks/>
          </p:cNvSpPr>
          <p:nvPr/>
        </p:nvSpPr>
        <p:spPr bwMode="auto">
          <a:xfrm>
            <a:off x="35497" y="908720"/>
            <a:ext cx="3528392" cy="504056"/>
          </a:xfrm>
          <a:prstGeom prst="rect">
            <a:avLst/>
          </a:prstGeom>
          <a:noFill/>
          <a:ln>
            <a:noFill/>
          </a:ln>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fontAlgn="ctr">
              <a:lnSpc>
                <a:spcPct val="150000"/>
              </a:lnSpc>
              <a:buNone/>
            </a:pPr>
            <a:r>
              <a:rPr lang="en-US" altLang="zh-CN" sz="2400" b="1" kern="0" dirty="0">
                <a:latin typeface="Arial" panose="020B0604020202020204" pitchFamily="34" charset="0"/>
                <a:cs typeface="Arial" panose="020B0604020202020204" pitchFamily="34" charset="0"/>
              </a:rPr>
              <a:t>1. CFF architecture</a:t>
            </a:r>
          </a:p>
        </p:txBody>
      </p:sp>
      <p:sp>
        <p:nvSpPr>
          <p:cNvPr id="12" name="標題 1"/>
          <p:cNvSpPr txBox="1">
            <a:spLocks/>
          </p:cNvSpPr>
          <p:nvPr/>
        </p:nvSpPr>
        <p:spPr bwMode="auto">
          <a:xfrm>
            <a:off x="-36512" y="-4582"/>
            <a:ext cx="91440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kumimoji="1" sz="2400" b="1">
                <a:solidFill>
                  <a:schemeClr val="tx1"/>
                </a:solidFill>
                <a:latin typeface="Times New Roman" pitchFamily="18" charset="0"/>
                <a:ea typeface="微軟正黑體" pitchFamily="34" charset="-120"/>
                <a:cs typeface="Times New Roman" pitchFamily="18" charset="0"/>
              </a:defRPr>
            </a:lvl1pPr>
            <a:lvl2pPr algn="l" rtl="0" eaLnBrk="1" fontAlgn="base" hangingPunct="1">
              <a:spcBef>
                <a:spcPct val="0"/>
              </a:spcBef>
              <a:spcAft>
                <a:spcPct val="0"/>
              </a:spcAft>
              <a:defRPr kumimoji="1" sz="2400" b="1">
                <a:solidFill>
                  <a:schemeClr val="tx1"/>
                </a:solidFill>
                <a:latin typeface="Comic Sans MS" pitchFamily="66" charset="0"/>
                <a:ea typeface="新細明體" charset="-120"/>
              </a:defRPr>
            </a:lvl2pPr>
            <a:lvl3pPr algn="l" rtl="0" eaLnBrk="1" fontAlgn="base" hangingPunct="1">
              <a:spcBef>
                <a:spcPct val="0"/>
              </a:spcBef>
              <a:spcAft>
                <a:spcPct val="0"/>
              </a:spcAft>
              <a:defRPr kumimoji="1" sz="2400" b="1">
                <a:solidFill>
                  <a:schemeClr val="tx1"/>
                </a:solidFill>
                <a:latin typeface="Comic Sans MS" pitchFamily="66" charset="0"/>
                <a:ea typeface="新細明體" charset="-120"/>
              </a:defRPr>
            </a:lvl3pPr>
            <a:lvl4pPr algn="l" rtl="0" eaLnBrk="1" fontAlgn="base" hangingPunct="1">
              <a:spcBef>
                <a:spcPct val="0"/>
              </a:spcBef>
              <a:spcAft>
                <a:spcPct val="0"/>
              </a:spcAft>
              <a:defRPr kumimoji="1" sz="2400" b="1">
                <a:solidFill>
                  <a:schemeClr val="tx1"/>
                </a:solidFill>
                <a:latin typeface="Comic Sans MS" pitchFamily="66" charset="0"/>
                <a:ea typeface="新細明體" charset="-120"/>
              </a:defRPr>
            </a:lvl4pPr>
            <a:lvl5pPr algn="l" rtl="0" eaLnBrk="1" fontAlgn="base" hangingPunct="1">
              <a:spcBef>
                <a:spcPct val="0"/>
              </a:spcBef>
              <a:spcAft>
                <a:spcPct val="0"/>
              </a:spcAft>
              <a:defRPr kumimoji="1" sz="2400" b="1">
                <a:solidFill>
                  <a:schemeClr val="tx1"/>
                </a:solidFill>
                <a:latin typeface="Comic Sans MS" pitchFamily="66" charset="0"/>
                <a:ea typeface="新細明體" charset="-120"/>
              </a:defRPr>
            </a:lvl5pPr>
            <a:lvl6pPr marL="457200" algn="l" rtl="0" eaLnBrk="1" fontAlgn="base" hangingPunct="1">
              <a:spcBef>
                <a:spcPct val="0"/>
              </a:spcBef>
              <a:spcAft>
                <a:spcPct val="0"/>
              </a:spcAft>
              <a:defRPr kumimoji="1" sz="2400" b="1">
                <a:solidFill>
                  <a:schemeClr val="tx1"/>
                </a:solidFill>
                <a:latin typeface="Comic Sans MS" pitchFamily="66" charset="0"/>
                <a:ea typeface="新細明體" charset="-120"/>
              </a:defRPr>
            </a:lvl6pPr>
            <a:lvl7pPr marL="914400" algn="l" rtl="0" eaLnBrk="1" fontAlgn="base" hangingPunct="1">
              <a:spcBef>
                <a:spcPct val="0"/>
              </a:spcBef>
              <a:spcAft>
                <a:spcPct val="0"/>
              </a:spcAft>
              <a:defRPr kumimoji="1" sz="2400" b="1">
                <a:solidFill>
                  <a:schemeClr val="tx1"/>
                </a:solidFill>
                <a:latin typeface="Comic Sans MS" pitchFamily="66" charset="0"/>
                <a:ea typeface="新細明體" charset="-120"/>
              </a:defRPr>
            </a:lvl7pPr>
            <a:lvl8pPr marL="1371600" algn="l" rtl="0" eaLnBrk="1" fontAlgn="base" hangingPunct="1">
              <a:spcBef>
                <a:spcPct val="0"/>
              </a:spcBef>
              <a:spcAft>
                <a:spcPct val="0"/>
              </a:spcAft>
              <a:defRPr kumimoji="1" sz="2400" b="1">
                <a:solidFill>
                  <a:schemeClr val="tx1"/>
                </a:solidFill>
                <a:latin typeface="Comic Sans MS" pitchFamily="66" charset="0"/>
                <a:ea typeface="新細明體" charset="-120"/>
              </a:defRPr>
            </a:lvl8pPr>
            <a:lvl9pPr marL="1828800" algn="l" rtl="0" eaLnBrk="1" fontAlgn="base" hangingPunct="1">
              <a:spcBef>
                <a:spcPct val="0"/>
              </a:spcBef>
              <a:spcAft>
                <a:spcPct val="0"/>
              </a:spcAft>
              <a:defRPr kumimoji="1" sz="2400" b="1">
                <a:solidFill>
                  <a:schemeClr val="tx1"/>
                </a:solidFill>
                <a:latin typeface="Comic Sans MS" pitchFamily="66" charset="0"/>
                <a:ea typeface="新細明體" charset="-120"/>
              </a:defRPr>
            </a:lvl9pPr>
          </a:lstStyle>
          <a:p>
            <a:pPr algn="ctr"/>
            <a:r>
              <a:rPr lang="en-US" altLang="zh-TW" sz="3200" kern="0" dirty="0">
                <a:latin typeface="Arial" panose="020B0604020202020204" pitchFamily="34" charset="0"/>
                <a:cs typeface="Arial" panose="020B0604020202020204" pitchFamily="34" charset="0"/>
              </a:rPr>
              <a:t>III-2. Proposed CFF Method</a:t>
            </a:r>
            <a:endParaRPr lang="zh-TW" altLang="en-US" sz="3200" kern="0" dirty="0">
              <a:latin typeface="Arial" panose="020B0604020202020204" pitchFamily="34" charset="0"/>
              <a:cs typeface="Arial" panose="020B0604020202020204" pitchFamily="34" charset="0"/>
            </a:endParaRPr>
          </a:p>
        </p:txBody>
      </p:sp>
      <p:sp>
        <p:nvSpPr>
          <p:cNvPr id="8" name="Rectangle 7"/>
          <p:cNvSpPr/>
          <p:nvPr/>
        </p:nvSpPr>
        <p:spPr>
          <a:xfrm>
            <a:off x="251521" y="1417709"/>
            <a:ext cx="8208912" cy="1985159"/>
          </a:xfrm>
          <a:prstGeom prst="rect">
            <a:avLst/>
          </a:prstGeom>
        </p:spPr>
        <p:txBody>
          <a:bodyPr wrap="square">
            <a:spAutoFit/>
          </a:bodyPr>
          <a:lstStyle/>
          <a:p>
            <a:pPr>
              <a:lnSpc>
                <a:spcPct val="150000"/>
              </a:lnSpc>
            </a:pPr>
            <a:r>
              <a:rPr lang="en-US" sz="2200" b="1" dirty="0">
                <a:solidFill>
                  <a:srgbClr val="000000"/>
                </a:solidFill>
                <a:latin typeface="Arial" panose="020B0604020202020204" pitchFamily="34" charset="0"/>
                <a:cs typeface="Arial" panose="020B0604020202020204" pitchFamily="34" charset="0"/>
              </a:rPr>
              <a:t>b)   Richer </a:t>
            </a:r>
            <a:r>
              <a:rPr lang="en-US" sz="2200" b="1" dirty="0">
                <a:solidFill>
                  <a:srgbClr val="000000"/>
                </a:solidFill>
                <a:latin typeface="Arial" panose="020B0604020202020204" pitchFamily="34" charset="0"/>
                <a:cs typeface="Arial" panose="020B0604020202020204" pitchFamily="34" charset="0"/>
              </a:rPr>
              <a:t>Semantic Information Generation (RSIG) Module</a:t>
            </a:r>
            <a:endParaRPr lang="en-US" sz="2000" dirty="0">
              <a:solidFill>
                <a:srgbClr val="000000"/>
              </a:solidFill>
              <a:latin typeface="Arial" panose="020B0604020202020204" pitchFamily="34" charset="0"/>
              <a:cs typeface="Arial" panose="020B0604020202020204" pitchFamily="34" charset="0"/>
            </a:endParaRPr>
          </a:p>
          <a:p>
            <a:pPr marL="742946" lvl="1" indent="-285749">
              <a:lnSpc>
                <a:spcPct val="150000"/>
              </a:lnSpc>
              <a:buFont typeface="Wingdings" panose="05000000000000000000" pitchFamily="2" charset="2"/>
              <a:buChar char="§"/>
            </a:pPr>
            <a:r>
              <a:rPr lang="en-US" sz="2000" dirty="0">
                <a:solidFill>
                  <a:srgbClr val="000000"/>
                </a:solidFill>
                <a:latin typeface="Arial" panose="020B0604020202020204" pitchFamily="34" charset="0"/>
                <a:cs typeface="Arial" panose="020B0604020202020204" pitchFamily="34" charset="0"/>
              </a:rPr>
              <a:t>Resolution matching: </a:t>
            </a:r>
            <a:r>
              <a:rPr lang="en-US" sz="2000" dirty="0">
                <a:solidFill>
                  <a:srgbClr val="000000"/>
                </a:solidFill>
                <a:latin typeface="Arial" panose="020B0604020202020204" pitchFamily="34" charset="0"/>
                <a:cs typeface="Arial" panose="020B0604020202020204" pitchFamily="34" charset="0"/>
              </a:rPr>
              <a:t>M</a:t>
            </a:r>
            <a:r>
              <a:rPr lang="en-US" sz="2000" dirty="0">
                <a:solidFill>
                  <a:srgbClr val="000000"/>
                </a:solidFill>
                <a:latin typeface="Arial" panose="020B0604020202020204" pitchFamily="34" charset="0"/>
                <a:cs typeface="Arial" panose="020B0604020202020204" pitchFamily="34" charset="0"/>
              </a:rPr>
              <a:t>atching </a:t>
            </a:r>
            <a:r>
              <a:rPr lang="en-US" sz="2000" dirty="0">
                <a:solidFill>
                  <a:srgbClr val="000000"/>
                </a:solidFill>
                <a:latin typeface="Arial" panose="020B0604020202020204" pitchFamily="34" charset="0"/>
                <a:cs typeface="Arial" panose="020B0604020202020204" pitchFamily="34" charset="0"/>
              </a:rPr>
              <a:t>the </a:t>
            </a:r>
            <a:r>
              <a:rPr lang="en-US" sz="2000" dirty="0">
                <a:solidFill>
                  <a:srgbClr val="000000"/>
                </a:solidFill>
                <a:latin typeface="Arial" panose="020B0604020202020204" pitchFamily="34" charset="0"/>
                <a:cs typeface="Arial" panose="020B0604020202020204" pitchFamily="34" charset="0"/>
              </a:rPr>
              <a:t>resolutions of features at different layers by using </a:t>
            </a:r>
            <a:r>
              <a:rPr lang="en-US" sz="2000" dirty="0">
                <a:latin typeface="Arial" panose="020B0604020202020204" pitchFamily="34" charset="0"/>
                <a:cs typeface="Arial" panose="020B0604020202020204" pitchFamily="34" charset="0"/>
                <a:hlinkClick r:id="rId3" action="ppaction://hlinksldjump"/>
              </a:rPr>
              <a:t>Deconvolution layer</a:t>
            </a:r>
            <a:endParaRPr lang="en-US" sz="2000" dirty="0">
              <a:latin typeface="Arial" panose="020B0604020202020204" pitchFamily="34" charset="0"/>
              <a:cs typeface="Arial" panose="020B0604020202020204" pitchFamily="34" charset="0"/>
            </a:endParaRPr>
          </a:p>
          <a:p>
            <a:pPr marL="742946" lvl="1" indent="-285749">
              <a:lnSpc>
                <a:spcPct val="150000"/>
              </a:lnSpc>
              <a:buFont typeface="Wingdings" panose="05000000000000000000" pitchFamily="2" charset="2"/>
              <a:buChar char="§"/>
            </a:pPr>
            <a:r>
              <a:rPr lang="en-US" sz="2000" dirty="0" err="1">
                <a:solidFill>
                  <a:srgbClr val="000000"/>
                </a:solidFill>
                <a:latin typeface="Arial" panose="020B0604020202020204" pitchFamily="34" charset="0"/>
                <a:ea typeface="Cambria Math" panose="02040503050406030204" pitchFamily="18" charset="0"/>
                <a:cs typeface="Arial" panose="020B0604020202020204" pitchFamily="34" charset="0"/>
              </a:rPr>
              <a:t>ResNeXt</a:t>
            </a:r>
            <a:r>
              <a:rPr lang="en-US" sz="2000" dirty="0">
                <a:solidFill>
                  <a:srgbClr val="000000"/>
                </a:solidFill>
                <a:latin typeface="Arial" panose="020B0604020202020204" pitchFamily="34" charset="0"/>
                <a:ea typeface="Cambria Math" panose="02040503050406030204" pitchFamily="18" charset="0"/>
                <a:cs typeface="Arial" panose="020B0604020202020204" pitchFamily="34" charset="0"/>
              </a:rPr>
              <a:t>: E</a:t>
            </a:r>
            <a:r>
              <a:rPr lang="en-US" sz="2000" dirty="0">
                <a:solidFill>
                  <a:srgbClr val="000000"/>
                </a:solidFill>
                <a:latin typeface="Arial" panose="020B0604020202020204" pitchFamily="34" charset="0"/>
                <a:ea typeface="Cambria Math" panose="02040503050406030204" pitchFamily="18" charset="0"/>
                <a:cs typeface="Arial" panose="020B0604020202020204" pitchFamily="34" charset="0"/>
              </a:rPr>
              <a:t>xploiting </a:t>
            </a:r>
            <a:r>
              <a:rPr lang="en-US" sz="2000" dirty="0">
                <a:solidFill>
                  <a:srgbClr val="000000"/>
                </a:solidFill>
                <a:latin typeface="Arial" panose="020B0604020202020204" pitchFamily="34" charset="0"/>
                <a:ea typeface="Cambria Math" panose="02040503050406030204" pitchFamily="18" charset="0"/>
                <a:cs typeface="Arial" panose="020B0604020202020204" pitchFamily="34" charset="0"/>
              </a:rPr>
              <a:t>richer semantic information</a:t>
            </a:r>
            <a:endParaRPr lang="en-US" sz="1600" dirty="0">
              <a:solidFill>
                <a:srgbClr val="000000"/>
              </a:solidFill>
              <a:latin typeface="Arial" panose="020B0604020202020204" pitchFamily="34" charset="0"/>
              <a:ea typeface="Cambria Math" panose="02040503050406030204" pitchFamily="18" charset="0"/>
              <a:cs typeface="Arial" panose="020B0604020202020204" pitchFamily="34" charset="0"/>
            </a:endParaRPr>
          </a:p>
        </p:txBody>
      </p:sp>
      <p:pic>
        <p:nvPicPr>
          <p:cNvPr id="3" name="Picture 2">
            <a:hlinkClick r:id="rId4" action="ppaction://hlinksldjump"/>
          </p:cNvPr>
          <p:cNvPicPr>
            <a:picLocks noChangeAspect="1"/>
          </p:cNvPicPr>
          <p:nvPr/>
        </p:nvPicPr>
        <p:blipFill>
          <a:blip r:embed="rId5"/>
          <a:stretch>
            <a:fillRect/>
          </a:stretch>
        </p:blipFill>
        <p:spPr>
          <a:xfrm>
            <a:off x="1645616" y="3717033"/>
            <a:ext cx="5779744" cy="2592288"/>
          </a:xfrm>
          <a:prstGeom prst="rect">
            <a:avLst/>
          </a:prstGeom>
        </p:spPr>
      </p:pic>
    </p:spTree>
    <p:extLst>
      <p:ext uri="{BB962C8B-B14F-4D97-AF65-F5344CB8AC3E}">
        <p14:creationId xmlns:p14="http://schemas.microsoft.com/office/powerpoint/2010/main" val="355317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50" name="內容版面配置區 2">
            <a:extLst>
              <a:ext uri="{FF2B5EF4-FFF2-40B4-BE49-F238E27FC236}">
                <a16:creationId xmlns:a16="http://schemas.microsoft.com/office/drawing/2014/main" id="{0005FF35-F593-4695-A342-3E481CECD8E1}"/>
              </a:ext>
            </a:extLst>
          </p:cNvPr>
          <p:cNvSpPr txBox="1">
            <a:spLocks/>
          </p:cNvSpPr>
          <p:nvPr/>
        </p:nvSpPr>
        <p:spPr bwMode="auto">
          <a:xfrm>
            <a:off x="192105" y="1368038"/>
            <a:ext cx="7848872" cy="740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fontAlgn="ctr">
              <a:lnSpc>
                <a:spcPct val="150000"/>
              </a:lnSpc>
            </a:pPr>
            <a:endParaRPr lang="en-US" altLang="zh-CN" sz="2400" kern="0" dirty="0">
              <a:latin typeface="Arial" panose="020B0604020202020204" pitchFamily="34" charset="0"/>
              <a:cs typeface="Arial" panose="020B0604020202020204" pitchFamily="34" charset="0"/>
            </a:endParaRPr>
          </a:p>
        </p:txBody>
      </p:sp>
      <p:sp>
        <p:nvSpPr>
          <p:cNvPr id="10" name="內容版面配置區 2">
            <a:extLst>
              <a:ext uri="{FF2B5EF4-FFF2-40B4-BE49-F238E27FC236}">
                <a16:creationId xmlns:a16="http://schemas.microsoft.com/office/drawing/2014/main" id="{0005FF35-F593-4695-A342-3E481CECD8E1}"/>
              </a:ext>
            </a:extLst>
          </p:cNvPr>
          <p:cNvSpPr txBox="1">
            <a:spLocks/>
          </p:cNvSpPr>
          <p:nvPr/>
        </p:nvSpPr>
        <p:spPr bwMode="auto">
          <a:xfrm>
            <a:off x="35497" y="908720"/>
            <a:ext cx="4176465" cy="504056"/>
          </a:xfrm>
          <a:prstGeom prst="rect">
            <a:avLst/>
          </a:prstGeom>
          <a:noFill/>
          <a:ln>
            <a:noFill/>
          </a:ln>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fontAlgn="ctr">
              <a:lnSpc>
                <a:spcPct val="150000"/>
              </a:lnSpc>
              <a:buNone/>
            </a:pPr>
            <a:r>
              <a:rPr lang="en-US" altLang="zh-CN" sz="2400" b="1" kern="0" dirty="0">
                <a:latin typeface="Arial" panose="020B0604020202020204" pitchFamily="34" charset="0"/>
                <a:cs typeface="Arial" panose="020B0604020202020204" pitchFamily="34" charset="0"/>
              </a:rPr>
              <a:t>2</a:t>
            </a:r>
            <a:r>
              <a:rPr lang="en-US" altLang="zh-CN" sz="2400" b="1" kern="0" dirty="0">
                <a:latin typeface="Arial" panose="020B0604020202020204" pitchFamily="34" charset="0"/>
                <a:cs typeface="Arial" panose="020B0604020202020204" pitchFamily="34" charset="0"/>
              </a:rPr>
              <a:t>. Training CFF-SSD model</a:t>
            </a:r>
          </a:p>
        </p:txBody>
      </p:sp>
      <p:sp>
        <p:nvSpPr>
          <p:cNvPr id="12" name="標題 1"/>
          <p:cNvSpPr txBox="1">
            <a:spLocks/>
          </p:cNvSpPr>
          <p:nvPr/>
        </p:nvSpPr>
        <p:spPr bwMode="auto">
          <a:xfrm>
            <a:off x="-36512" y="-4582"/>
            <a:ext cx="91440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kumimoji="1" sz="2400" b="1">
                <a:solidFill>
                  <a:schemeClr val="tx1"/>
                </a:solidFill>
                <a:latin typeface="Times New Roman" pitchFamily="18" charset="0"/>
                <a:ea typeface="微軟正黑體" pitchFamily="34" charset="-120"/>
                <a:cs typeface="Times New Roman" pitchFamily="18" charset="0"/>
              </a:defRPr>
            </a:lvl1pPr>
            <a:lvl2pPr algn="l" rtl="0" eaLnBrk="1" fontAlgn="base" hangingPunct="1">
              <a:spcBef>
                <a:spcPct val="0"/>
              </a:spcBef>
              <a:spcAft>
                <a:spcPct val="0"/>
              </a:spcAft>
              <a:defRPr kumimoji="1" sz="2400" b="1">
                <a:solidFill>
                  <a:schemeClr val="tx1"/>
                </a:solidFill>
                <a:latin typeface="Comic Sans MS" pitchFamily="66" charset="0"/>
                <a:ea typeface="新細明體" charset="-120"/>
              </a:defRPr>
            </a:lvl2pPr>
            <a:lvl3pPr algn="l" rtl="0" eaLnBrk="1" fontAlgn="base" hangingPunct="1">
              <a:spcBef>
                <a:spcPct val="0"/>
              </a:spcBef>
              <a:spcAft>
                <a:spcPct val="0"/>
              </a:spcAft>
              <a:defRPr kumimoji="1" sz="2400" b="1">
                <a:solidFill>
                  <a:schemeClr val="tx1"/>
                </a:solidFill>
                <a:latin typeface="Comic Sans MS" pitchFamily="66" charset="0"/>
                <a:ea typeface="新細明體" charset="-120"/>
              </a:defRPr>
            </a:lvl3pPr>
            <a:lvl4pPr algn="l" rtl="0" eaLnBrk="1" fontAlgn="base" hangingPunct="1">
              <a:spcBef>
                <a:spcPct val="0"/>
              </a:spcBef>
              <a:spcAft>
                <a:spcPct val="0"/>
              </a:spcAft>
              <a:defRPr kumimoji="1" sz="2400" b="1">
                <a:solidFill>
                  <a:schemeClr val="tx1"/>
                </a:solidFill>
                <a:latin typeface="Comic Sans MS" pitchFamily="66" charset="0"/>
                <a:ea typeface="新細明體" charset="-120"/>
              </a:defRPr>
            </a:lvl4pPr>
            <a:lvl5pPr algn="l" rtl="0" eaLnBrk="1" fontAlgn="base" hangingPunct="1">
              <a:spcBef>
                <a:spcPct val="0"/>
              </a:spcBef>
              <a:spcAft>
                <a:spcPct val="0"/>
              </a:spcAft>
              <a:defRPr kumimoji="1" sz="2400" b="1">
                <a:solidFill>
                  <a:schemeClr val="tx1"/>
                </a:solidFill>
                <a:latin typeface="Comic Sans MS" pitchFamily="66" charset="0"/>
                <a:ea typeface="新細明體" charset="-120"/>
              </a:defRPr>
            </a:lvl5pPr>
            <a:lvl6pPr marL="457200" algn="l" rtl="0" eaLnBrk="1" fontAlgn="base" hangingPunct="1">
              <a:spcBef>
                <a:spcPct val="0"/>
              </a:spcBef>
              <a:spcAft>
                <a:spcPct val="0"/>
              </a:spcAft>
              <a:defRPr kumimoji="1" sz="2400" b="1">
                <a:solidFill>
                  <a:schemeClr val="tx1"/>
                </a:solidFill>
                <a:latin typeface="Comic Sans MS" pitchFamily="66" charset="0"/>
                <a:ea typeface="新細明體" charset="-120"/>
              </a:defRPr>
            </a:lvl6pPr>
            <a:lvl7pPr marL="914400" algn="l" rtl="0" eaLnBrk="1" fontAlgn="base" hangingPunct="1">
              <a:spcBef>
                <a:spcPct val="0"/>
              </a:spcBef>
              <a:spcAft>
                <a:spcPct val="0"/>
              </a:spcAft>
              <a:defRPr kumimoji="1" sz="2400" b="1">
                <a:solidFill>
                  <a:schemeClr val="tx1"/>
                </a:solidFill>
                <a:latin typeface="Comic Sans MS" pitchFamily="66" charset="0"/>
                <a:ea typeface="新細明體" charset="-120"/>
              </a:defRPr>
            </a:lvl7pPr>
            <a:lvl8pPr marL="1371600" algn="l" rtl="0" eaLnBrk="1" fontAlgn="base" hangingPunct="1">
              <a:spcBef>
                <a:spcPct val="0"/>
              </a:spcBef>
              <a:spcAft>
                <a:spcPct val="0"/>
              </a:spcAft>
              <a:defRPr kumimoji="1" sz="2400" b="1">
                <a:solidFill>
                  <a:schemeClr val="tx1"/>
                </a:solidFill>
                <a:latin typeface="Comic Sans MS" pitchFamily="66" charset="0"/>
                <a:ea typeface="新細明體" charset="-120"/>
              </a:defRPr>
            </a:lvl8pPr>
            <a:lvl9pPr marL="1828800" algn="l" rtl="0" eaLnBrk="1" fontAlgn="base" hangingPunct="1">
              <a:spcBef>
                <a:spcPct val="0"/>
              </a:spcBef>
              <a:spcAft>
                <a:spcPct val="0"/>
              </a:spcAft>
              <a:defRPr kumimoji="1" sz="2400" b="1">
                <a:solidFill>
                  <a:schemeClr val="tx1"/>
                </a:solidFill>
                <a:latin typeface="Comic Sans MS" pitchFamily="66" charset="0"/>
                <a:ea typeface="新細明體" charset="-120"/>
              </a:defRPr>
            </a:lvl9pPr>
          </a:lstStyle>
          <a:p>
            <a:pPr algn="ctr"/>
            <a:r>
              <a:rPr lang="en-US" altLang="zh-TW" sz="3200" kern="0" dirty="0">
                <a:latin typeface="Arial" panose="020B0604020202020204" pitchFamily="34" charset="0"/>
                <a:cs typeface="Arial" panose="020B0604020202020204" pitchFamily="34" charset="0"/>
              </a:rPr>
              <a:t>III-2. Proposed CFF Method</a:t>
            </a:r>
            <a:endParaRPr lang="zh-TW" altLang="en-US" sz="3200" kern="0" dirty="0">
              <a:latin typeface="Arial" panose="020B0604020202020204" pitchFamily="34" charset="0"/>
              <a:cs typeface="Arial" panose="020B0604020202020204" pitchFamily="34" charset="0"/>
            </a:endParaRPr>
          </a:p>
        </p:txBody>
      </p:sp>
      <p:sp>
        <p:nvSpPr>
          <p:cNvPr id="8" name="Rectangle 7"/>
          <p:cNvSpPr/>
          <p:nvPr/>
        </p:nvSpPr>
        <p:spPr>
          <a:xfrm>
            <a:off x="467545" y="4927400"/>
            <a:ext cx="8208912" cy="655436"/>
          </a:xfrm>
          <a:prstGeom prst="rect">
            <a:avLst/>
          </a:prstGeom>
        </p:spPr>
        <p:txBody>
          <a:bodyPr wrap="square">
            <a:spAutoFit/>
          </a:bodyPr>
          <a:lstStyle/>
          <a:p>
            <a:pPr algn="ctr">
              <a:lnSpc>
                <a:spcPct val="150000"/>
              </a:lnSpc>
            </a:pPr>
            <a:r>
              <a:rPr lang="en-US" sz="1300" dirty="0">
                <a:solidFill>
                  <a:srgbClr val="000000"/>
                </a:solidFill>
                <a:latin typeface="Arial" panose="020B0604020202020204" pitchFamily="34" charset="0"/>
                <a:cs typeface="Arial" panose="020B0604020202020204" pitchFamily="34" charset="0"/>
              </a:rPr>
              <a:t>Proposed hand detection architectures. (a) 1CFF-SSD: one CFF connects the features from the Conv4_3 and FC7 layers. (b) 2CFF-SSD: two CFFs connect the features from Conv4_3, FC7, and Conv6_2 layers.</a:t>
            </a:r>
            <a:endParaRPr lang="en-US" sz="1300" dirty="0">
              <a:solidFill>
                <a:srgbClr val="000000"/>
              </a:solidFill>
              <a:latin typeface="Arial" panose="020B0604020202020204" pitchFamily="34" charset="0"/>
              <a:ea typeface="Cambria Math" panose="02040503050406030204" pitchFamily="18"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343376" y="1728617"/>
            <a:ext cx="8296568" cy="2924520"/>
          </a:xfrm>
          <a:prstGeom prst="rect">
            <a:avLst/>
          </a:prstGeom>
        </p:spPr>
      </p:pic>
    </p:spTree>
    <p:extLst>
      <p:ext uri="{BB962C8B-B14F-4D97-AF65-F5344CB8AC3E}">
        <p14:creationId xmlns:p14="http://schemas.microsoft.com/office/powerpoint/2010/main" val="352945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50" name="內容版面配置區 2">
            <a:extLst>
              <a:ext uri="{FF2B5EF4-FFF2-40B4-BE49-F238E27FC236}">
                <a16:creationId xmlns:a16="http://schemas.microsoft.com/office/drawing/2014/main" id="{0005FF35-F593-4695-A342-3E481CECD8E1}"/>
              </a:ext>
            </a:extLst>
          </p:cNvPr>
          <p:cNvSpPr txBox="1">
            <a:spLocks/>
          </p:cNvSpPr>
          <p:nvPr/>
        </p:nvSpPr>
        <p:spPr bwMode="auto">
          <a:xfrm>
            <a:off x="192105" y="1368038"/>
            <a:ext cx="7848872" cy="740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fontAlgn="ctr">
              <a:lnSpc>
                <a:spcPct val="150000"/>
              </a:lnSpc>
            </a:pPr>
            <a:endParaRPr lang="en-US" altLang="zh-CN" sz="2400" kern="0" dirty="0">
              <a:latin typeface="Arial" panose="020B0604020202020204" pitchFamily="34" charset="0"/>
              <a:cs typeface="Arial" panose="020B0604020202020204" pitchFamily="34" charset="0"/>
            </a:endParaRPr>
          </a:p>
        </p:txBody>
      </p:sp>
      <p:sp>
        <p:nvSpPr>
          <p:cNvPr id="10" name="內容版面配置區 2">
            <a:extLst>
              <a:ext uri="{FF2B5EF4-FFF2-40B4-BE49-F238E27FC236}">
                <a16:creationId xmlns:a16="http://schemas.microsoft.com/office/drawing/2014/main" id="{0005FF35-F593-4695-A342-3E481CECD8E1}"/>
              </a:ext>
            </a:extLst>
          </p:cNvPr>
          <p:cNvSpPr txBox="1">
            <a:spLocks/>
          </p:cNvSpPr>
          <p:nvPr/>
        </p:nvSpPr>
        <p:spPr bwMode="auto">
          <a:xfrm>
            <a:off x="35497" y="908720"/>
            <a:ext cx="4176465" cy="504056"/>
          </a:xfrm>
          <a:prstGeom prst="rect">
            <a:avLst/>
          </a:prstGeom>
          <a:noFill/>
          <a:ln>
            <a:noFill/>
          </a:ln>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fontAlgn="ctr">
              <a:lnSpc>
                <a:spcPct val="150000"/>
              </a:lnSpc>
              <a:buNone/>
            </a:pPr>
            <a:r>
              <a:rPr lang="en-US" altLang="zh-CN" sz="2400" b="1" kern="0" dirty="0">
                <a:latin typeface="Arial" panose="020B0604020202020204" pitchFamily="34" charset="0"/>
                <a:cs typeface="Arial" panose="020B0604020202020204" pitchFamily="34" charset="0"/>
              </a:rPr>
              <a:t>2</a:t>
            </a:r>
            <a:r>
              <a:rPr lang="en-US" altLang="zh-CN" sz="2400" b="1" kern="0" dirty="0">
                <a:latin typeface="Arial" panose="020B0604020202020204" pitchFamily="34" charset="0"/>
                <a:cs typeface="Arial" panose="020B0604020202020204" pitchFamily="34" charset="0"/>
              </a:rPr>
              <a:t>. Training CFF-SSD model</a:t>
            </a:r>
          </a:p>
        </p:txBody>
      </p:sp>
      <p:sp>
        <p:nvSpPr>
          <p:cNvPr id="12" name="標題 1"/>
          <p:cNvSpPr txBox="1">
            <a:spLocks/>
          </p:cNvSpPr>
          <p:nvPr/>
        </p:nvSpPr>
        <p:spPr bwMode="auto">
          <a:xfrm>
            <a:off x="-36512" y="-4582"/>
            <a:ext cx="91440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kumimoji="1" sz="2400" b="1">
                <a:solidFill>
                  <a:schemeClr val="tx1"/>
                </a:solidFill>
                <a:latin typeface="Times New Roman" pitchFamily="18" charset="0"/>
                <a:ea typeface="微軟正黑體" pitchFamily="34" charset="-120"/>
                <a:cs typeface="Times New Roman" pitchFamily="18" charset="0"/>
              </a:defRPr>
            </a:lvl1pPr>
            <a:lvl2pPr algn="l" rtl="0" eaLnBrk="1" fontAlgn="base" hangingPunct="1">
              <a:spcBef>
                <a:spcPct val="0"/>
              </a:spcBef>
              <a:spcAft>
                <a:spcPct val="0"/>
              </a:spcAft>
              <a:defRPr kumimoji="1" sz="2400" b="1">
                <a:solidFill>
                  <a:schemeClr val="tx1"/>
                </a:solidFill>
                <a:latin typeface="Comic Sans MS" pitchFamily="66" charset="0"/>
                <a:ea typeface="新細明體" charset="-120"/>
              </a:defRPr>
            </a:lvl2pPr>
            <a:lvl3pPr algn="l" rtl="0" eaLnBrk="1" fontAlgn="base" hangingPunct="1">
              <a:spcBef>
                <a:spcPct val="0"/>
              </a:spcBef>
              <a:spcAft>
                <a:spcPct val="0"/>
              </a:spcAft>
              <a:defRPr kumimoji="1" sz="2400" b="1">
                <a:solidFill>
                  <a:schemeClr val="tx1"/>
                </a:solidFill>
                <a:latin typeface="Comic Sans MS" pitchFamily="66" charset="0"/>
                <a:ea typeface="新細明體" charset="-120"/>
              </a:defRPr>
            </a:lvl3pPr>
            <a:lvl4pPr algn="l" rtl="0" eaLnBrk="1" fontAlgn="base" hangingPunct="1">
              <a:spcBef>
                <a:spcPct val="0"/>
              </a:spcBef>
              <a:spcAft>
                <a:spcPct val="0"/>
              </a:spcAft>
              <a:defRPr kumimoji="1" sz="2400" b="1">
                <a:solidFill>
                  <a:schemeClr val="tx1"/>
                </a:solidFill>
                <a:latin typeface="Comic Sans MS" pitchFamily="66" charset="0"/>
                <a:ea typeface="新細明體" charset="-120"/>
              </a:defRPr>
            </a:lvl4pPr>
            <a:lvl5pPr algn="l" rtl="0" eaLnBrk="1" fontAlgn="base" hangingPunct="1">
              <a:spcBef>
                <a:spcPct val="0"/>
              </a:spcBef>
              <a:spcAft>
                <a:spcPct val="0"/>
              </a:spcAft>
              <a:defRPr kumimoji="1" sz="2400" b="1">
                <a:solidFill>
                  <a:schemeClr val="tx1"/>
                </a:solidFill>
                <a:latin typeface="Comic Sans MS" pitchFamily="66" charset="0"/>
                <a:ea typeface="新細明體" charset="-120"/>
              </a:defRPr>
            </a:lvl5pPr>
            <a:lvl6pPr marL="457200" algn="l" rtl="0" eaLnBrk="1" fontAlgn="base" hangingPunct="1">
              <a:spcBef>
                <a:spcPct val="0"/>
              </a:spcBef>
              <a:spcAft>
                <a:spcPct val="0"/>
              </a:spcAft>
              <a:defRPr kumimoji="1" sz="2400" b="1">
                <a:solidFill>
                  <a:schemeClr val="tx1"/>
                </a:solidFill>
                <a:latin typeface="Comic Sans MS" pitchFamily="66" charset="0"/>
                <a:ea typeface="新細明體" charset="-120"/>
              </a:defRPr>
            </a:lvl6pPr>
            <a:lvl7pPr marL="914400" algn="l" rtl="0" eaLnBrk="1" fontAlgn="base" hangingPunct="1">
              <a:spcBef>
                <a:spcPct val="0"/>
              </a:spcBef>
              <a:spcAft>
                <a:spcPct val="0"/>
              </a:spcAft>
              <a:defRPr kumimoji="1" sz="2400" b="1">
                <a:solidFill>
                  <a:schemeClr val="tx1"/>
                </a:solidFill>
                <a:latin typeface="Comic Sans MS" pitchFamily="66" charset="0"/>
                <a:ea typeface="新細明體" charset="-120"/>
              </a:defRPr>
            </a:lvl7pPr>
            <a:lvl8pPr marL="1371600" algn="l" rtl="0" eaLnBrk="1" fontAlgn="base" hangingPunct="1">
              <a:spcBef>
                <a:spcPct val="0"/>
              </a:spcBef>
              <a:spcAft>
                <a:spcPct val="0"/>
              </a:spcAft>
              <a:defRPr kumimoji="1" sz="2400" b="1">
                <a:solidFill>
                  <a:schemeClr val="tx1"/>
                </a:solidFill>
                <a:latin typeface="Comic Sans MS" pitchFamily="66" charset="0"/>
                <a:ea typeface="新細明體" charset="-120"/>
              </a:defRPr>
            </a:lvl8pPr>
            <a:lvl9pPr marL="1828800" algn="l" rtl="0" eaLnBrk="1" fontAlgn="base" hangingPunct="1">
              <a:spcBef>
                <a:spcPct val="0"/>
              </a:spcBef>
              <a:spcAft>
                <a:spcPct val="0"/>
              </a:spcAft>
              <a:defRPr kumimoji="1" sz="2400" b="1">
                <a:solidFill>
                  <a:schemeClr val="tx1"/>
                </a:solidFill>
                <a:latin typeface="Comic Sans MS" pitchFamily="66" charset="0"/>
                <a:ea typeface="新細明體" charset="-120"/>
              </a:defRPr>
            </a:lvl9pPr>
          </a:lstStyle>
          <a:p>
            <a:pPr algn="ctr"/>
            <a:r>
              <a:rPr lang="en-US" altLang="zh-TW" sz="3200" kern="0" dirty="0">
                <a:latin typeface="Arial" panose="020B0604020202020204" pitchFamily="34" charset="0"/>
                <a:cs typeface="Arial" panose="020B0604020202020204" pitchFamily="34" charset="0"/>
              </a:rPr>
              <a:t>III-2. Proposed CFF Method</a:t>
            </a:r>
            <a:endParaRPr lang="zh-TW" altLang="en-US" sz="3200" kern="0" dirty="0">
              <a:latin typeface="Arial" panose="020B0604020202020204" pitchFamily="34" charset="0"/>
              <a:cs typeface="Arial" panose="020B0604020202020204" pitchFamily="34" charset="0"/>
            </a:endParaRPr>
          </a:p>
        </p:txBody>
      </p:sp>
      <p:sp>
        <p:nvSpPr>
          <p:cNvPr id="9" name="內容版面配置區 2">
            <a:extLst>
              <a:ext uri="{FF2B5EF4-FFF2-40B4-BE49-F238E27FC236}">
                <a16:creationId xmlns:a16="http://schemas.microsoft.com/office/drawing/2014/main" id="{0005FF35-F593-4695-A342-3E481CECD8E1}"/>
              </a:ext>
            </a:extLst>
          </p:cNvPr>
          <p:cNvSpPr>
            <a:spLocks noGrp="1"/>
          </p:cNvSpPr>
          <p:nvPr>
            <p:ph idx="1"/>
          </p:nvPr>
        </p:nvSpPr>
        <p:spPr>
          <a:xfrm>
            <a:off x="395537" y="1412776"/>
            <a:ext cx="8352928" cy="1008112"/>
          </a:xfrm>
        </p:spPr>
        <p:txBody>
          <a:bodyPr vert="horz" anchor="ctr"/>
          <a:lstStyle/>
          <a:p>
            <a:pPr algn="just" fontAlgn="ctr">
              <a:lnSpc>
                <a:spcPct val="150000"/>
              </a:lnSpc>
            </a:pPr>
            <a:r>
              <a:rPr lang="pt-BR" altLang="zh-CN" sz="2400" dirty="0">
                <a:latin typeface="Arial" panose="020B0604020202020204" pitchFamily="34" charset="0"/>
                <a:cs typeface="Arial" panose="020B0604020202020204" pitchFamily="34" charset="0"/>
              </a:rPr>
              <a:t>The overall objective loss function is described as</a:t>
            </a:r>
            <a:endParaRPr lang="en-US" altLang="zh-CN" sz="2400"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11" name="內容版面配置區 2">
                <a:extLst>
                  <a:ext uri="{FF2B5EF4-FFF2-40B4-BE49-F238E27FC236}">
                    <a16:creationId xmlns:a16="http://schemas.microsoft.com/office/drawing/2014/main" id="{0005FF35-F593-4695-A342-3E481CECD8E1}"/>
                  </a:ext>
                </a:extLst>
              </p:cNvPr>
              <p:cNvSpPr txBox="1">
                <a:spLocks/>
              </p:cNvSpPr>
              <p:nvPr/>
            </p:nvSpPr>
            <p:spPr bwMode="auto">
              <a:xfrm>
                <a:off x="391593" y="3485345"/>
                <a:ext cx="7826242" cy="247890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algn="just" fontAlgn="ctr">
                  <a:lnSpc>
                    <a:spcPct val="150000"/>
                  </a:lnSpc>
                  <a:buFont typeface="Arial" panose="020B0604020202020204" pitchFamily="34" charset="0"/>
                  <a:buChar char="•"/>
                </a:pPr>
                <a14:m>
                  <m:oMath xmlns:m="http://schemas.openxmlformats.org/officeDocument/2006/math">
                    <m:sSubSup>
                      <m:sSubSupPr>
                        <m:ctrlPr>
                          <a:rPr lang="en-US" sz="1800" i="1">
                            <a:latin typeface="Cambria Math" panose="02040503050406030204" pitchFamily="18" charset="0"/>
                          </a:rPr>
                        </m:ctrlPr>
                      </m:sSubSupPr>
                      <m:e>
                        <m:r>
                          <a:rPr lang="en-US" sz="1800" i="1">
                            <a:latin typeface="Cambria Math" panose="02040503050406030204" pitchFamily="18" charset="0"/>
                          </a:rPr>
                          <m:t>𝑥</m:t>
                        </m:r>
                      </m:e>
                      <m:sub>
                        <m:r>
                          <a:rPr lang="en-US" sz="1800" i="1">
                            <a:latin typeface="Cambria Math" panose="02040503050406030204" pitchFamily="18" charset="0"/>
                          </a:rPr>
                          <m:t>𝑖</m:t>
                        </m:r>
                        <m:r>
                          <a:rPr lang="en-US" sz="1800" i="1">
                            <a:latin typeface="Cambria Math" panose="02040503050406030204" pitchFamily="18" charset="0"/>
                          </a:rPr>
                          <m:t>𝑗</m:t>
                        </m:r>
                      </m:sub>
                      <m:sup>
                        <m:r>
                          <a:rPr lang="en-US" sz="1800" i="1">
                            <a:latin typeface="Cambria Math" panose="02040503050406030204" pitchFamily="18" charset="0"/>
                          </a:rPr>
                          <m:t>𝑝</m:t>
                        </m:r>
                      </m:sup>
                    </m:sSubSup>
                    <m:r>
                      <a:rPr lang="en-US" sz="1800">
                        <a:latin typeface="Cambria Math" panose="02040503050406030204" pitchFamily="18" charset="0"/>
                      </a:rPr>
                      <m:t>:</m:t>
                    </m:r>
                  </m:oMath>
                </a14:m>
                <a:r>
                  <a:rPr lang="en-US" altLang="zh-CN" sz="1800" kern="0" dirty="0">
                    <a:latin typeface="Arial" panose="020B0604020202020204" pitchFamily="34" charset="0"/>
                    <a:cs typeface="Arial" panose="020B0604020202020204" pitchFamily="34" charset="0"/>
                  </a:rPr>
                  <a:t> an indicator for matching the </a:t>
                </a:r>
                <a:r>
                  <a:rPr lang="en-US" altLang="zh-CN" sz="1800" kern="0" dirty="0" err="1">
                    <a:latin typeface="Arial" panose="020B0604020202020204" pitchFamily="34" charset="0"/>
                    <a:cs typeface="Arial" panose="020B0604020202020204" pitchFamily="34" charset="0"/>
                  </a:rPr>
                  <a:t>i-th</a:t>
                </a:r>
                <a:r>
                  <a:rPr lang="en-US" altLang="zh-CN" sz="1800" kern="0" dirty="0">
                    <a:latin typeface="Arial" panose="020B0604020202020204" pitchFamily="34" charset="0"/>
                    <a:cs typeface="Arial" panose="020B0604020202020204" pitchFamily="34" charset="0"/>
                  </a:rPr>
                  <a:t> default box to the j-</a:t>
                </a:r>
                <a:r>
                  <a:rPr lang="en-US" altLang="zh-CN" sz="1800" kern="0" dirty="0" err="1">
                    <a:latin typeface="Arial" panose="020B0604020202020204" pitchFamily="34" charset="0"/>
                    <a:cs typeface="Arial" panose="020B0604020202020204" pitchFamily="34" charset="0"/>
                  </a:rPr>
                  <a:t>th</a:t>
                </a:r>
                <a:r>
                  <a:rPr lang="en-US" altLang="zh-CN" sz="1800" kern="0" dirty="0">
                    <a:latin typeface="Arial" panose="020B0604020202020204" pitchFamily="34" charset="0"/>
                    <a:cs typeface="Arial" panose="020B0604020202020204" pitchFamily="34" charset="0"/>
                  </a:rPr>
                  <a:t> ground truth box of category </a:t>
                </a:r>
                <a14:m>
                  <m:oMath xmlns:m="http://schemas.openxmlformats.org/officeDocument/2006/math">
                    <m:r>
                      <a:rPr lang="en-US" altLang="zh-CN" sz="1800" i="1" kern="0">
                        <a:latin typeface="Cambria Math" panose="02040503050406030204" pitchFamily="18" charset="0"/>
                        <a:cs typeface="Arial" panose="020B0604020202020204" pitchFamily="34" charset="0"/>
                      </a:rPr>
                      <m:t>𝑝</m:t>
                    </m:r>
                  </m:oMath>
                </a14:m>
                <a:endParaRPr lang="en-US" altLang="zh-CN" sz="1800" kern="0" dirty="0">
                  <a:latin typeface="Arial" panose="020B0604020202020204" pitchFamily="34" charset="0"/>
                  <a:cs typeface="Arial" panose="020B0604020202020204" pitchFamily="34" charset="0"/>
                </a:endParaRPr>
              </a:p>
              <a:p>
                <a:pPr algn="just" fontAlgn="ctr">
                  <a:lnSpc>
                    <a:spcPct val="150000"/>
                  </a:lnSpc>
                  <a:buFont typeface="Arial" panose="020B0604020202020204" pitchFamily="34" charset="0"/>
                  <a:buChar char="•"/>
                </a:pPr>
                <a:r>
                  <a:rPr lang="en-US" altLang="zh-CN" sz="1800" kern="0" dirty="0">
                    <a:latin typeface="Arial" panose="020B0604020202020204" pitchFamily="34" charset="0"/>
                    <a:cs typeface="Arial" panose="020B0604020202020204" pitchFamily="34" charset="0"/>
                  </a:rPr>
                  <a:t>N is </a:t>
                </a:r>
                <a:r>
                  <a:rPr lang="en-US" altLang="zh-CN" sz="1800" kern="0" dirty="0">
                    <a:latin typeface="Arial" panose="020B0604020202020204" pitchFamily="34" charset="0"/>
                    <a:cs typeface="Arial" panose="020B0604020202020204" pitchFamily="34" charset="0"/>
                  </a:rPr>
                  <a:t>the number of matched default </a:t>
                </a:r>
                <a:r>
                  <a:rPr lang="en-US" altLang="zh-CN" sz="1800" kern="0" dirty="0">
                    <a:latin typeface="Arial" panose="020B0604020202020204" pitchFamily="34" charset="0"/>
                    <a:cs typeface="Arial" panose="020B0604020202020204" pitchFamily="34" charset="0"/>
                  </a:rPr>
                  <a:t>boxes</a:t>
                </a:r>
              </a:p>
              <a:p>
                <a:pPr algn="just" fontAlgn="ctr">
                  <a:lnSpc>
                    <a:spcPct val="150000"/>
                  </a:lnSpc>
                  <a:buFont typeface="Arial" panose="020B0604020202020204" pitchFamily="34" charset="0"/>
                  <a:buChar char="•"/>
                </a:pPr>
                <a14:m>
                  <m:oMath xmlns:m="http://schemas.openxmlformats.org/officeDocument/2006/math">
                    <m:r>
                      <a:rPr lang="en-US" altLang="zh-CN" sz="1800" i="1" kern="0">
                        <a:latin typeface="Cambria Math" panose="02040503050406030204" pitchFamily="18" charset="0"/>
                        <a:cs typeface="Arial" panose="020B0604020202020204" pitchFamily="34" charset="0"/>
                      </a:rPr>
                      <m:t>𝑙</m:t>
                    </m:r>
                  </m:oMath>
                </a14:m>
                <a:r>
                  <a:rPr lang="en-US" altLang="zh-CN" sz="1800" kern="0" dirty="0">
                    <a:latin typeface="Arial" panose="020B0604020202020204" pitchFamily="34" charset="0"/>
                    <a:cs typeface="Arial" panose="020B0604020202020204" pitchFamily="34" charset="0"/>
                  </a:rPr>
                  <a:t> is the predicted box</a:t>
                </a:r>
              </a:p>
              <a:p>
                <a:pPr algn="just" fontAlgn="ctr">
                  <a:lnSpc>
                    <a:spcPct val="150000"/>
                  </a:lnSpc>
                  <a:buFont typeface="Arial" panose="020B0604020202020204" pitchFamily="34" charset="0"/>
                  <a:buChar char="•"/>
                </a:pPr>
                <a14:m>
                  <m:oMath xmlns:m="http://schemas.openxmlformats.org/officeDocument/2006/math">
                    <m:r>
                      <a:rPr lang="en-US" altLang="zh-CN" sz="1800" i="1" kern="0">
                        <a:latin typeface="Cambria Math" panose="02040503050406030204" pitchFamily="18" charset="0"/>
                        <a:cs typeface="Arial" panose="020B0604020202020204" pitchFamily="34" charset="0"/>
                      </a:rPr>
                      <m:t>𝑔</m:t>
                    </m:r>
                  </m:oMath>
                </a14:m>
                <a:r>
                  <a:rPr lang="en-US" altLang="zh-CN" sz="1800" kern="0" dirty="0">
                    <a:latin typeface="Arial" panose="020B0604020202020204" pitchFamily="34" charset="0"/>
                    <a:cs typeface="Arial" panose="020B0604020202020204" pitchFamily="34" charset="0"/>
                  </a:rPr>
                  <a:t> </a:t>
                </a:r>
                <a:r>
                  <a:rPr lang="en-US" altLang="zh-CN" sz="1800" kern="0" dirty="0">
                    <a:latin typeface="Arial" panose="020B0604020202020204" pitchFamily="34" charset="0"/>
                    <a:cs typeface="Arial" panose="020B0604020202020204" pitchFamily="34" charset="0"/>
                  </a:rPr>
                  <a:t>is the </a:t>
                </a:r>
                <a:r>
                  <a:rPr lang="en-US" altLang="zh-CN" sz="1800" kern="0" dirty="0">
                    <a:latin typeface="Arial" panose="020B0604020202020204" pitchFamily="34" charset="0"/>
                    <a:cs typeface="Arial" panose="020B0604020202020204" pitchFamily="34" charset="0"/>
                  </a:rPr>
                  <a:t>ground truth box</a:t>
                </a:r>
                <a:endParaRPr lang="en-US" altLang="zh-CN" sz="1800" kern="0" dirty="0">
                  <a:latin typeface="Arial" panose="020B0604020202020204" pitchFamily="34" charset="0"/>
                  <a:cs typeface="Arial" panose="020B0604020202020204" pitchFamily="34" charset="0"/>
                </a:endParaRPr>
              </a:p>
            </p:txBody>
          </p:sp>
        </mc:Choice>
        <mc:Fallback>
          <p:sp>
            <p:nvSpPr>
              <p:cNvPr id="11" name="內容版面配置區 2">
                <a:extLst>
                  <a:ext uri="{FF2B5EF4-FFF2-40B4-BE49-F238E27FC236}">
                    <a16:creationId xmlns:a16="http://schemas.microsoft.com/office/drawing/2014/main" id="{0005FF35-F593-4695-A342-3E481CECD8E1}"/>
                  </a:ext>
                </a:extLst>
              </p:cNvPr>
              <p:cNvSpPr txBox="1">
                <a:spLocks noRot="1" noChangeAspect="1" noMove="1" noResize="1" noEditPoints="1" noAdjustHandles="1" noChangeArrowheads="1" noChangeShapeType="1" noTextEdit="1"/>
              </p:cNvSpPr>
              <p:nvPr/>
            </p:nvSpPr>
            <p:spPr bwMode="auto">
              <a:xfrm>
                <a:off x="391593" y="3485345"/>
                <a:ext cx="7826242" cy="2478904"/>
              </a:xfrm>
              <a:prstGeom prst="rect">
                <a:avLst/>
              </a:prstGeom>
              <a:blipFill>
                <a:blip r:embed="rId3"/>
                <a:stretch>
                  <a:fillRect r="-701" b="-295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grpSp>
        <p:nvGrpSpPr>
          <p:cNvPr id="3" name="Group 2"/>
          <p:cNvGrpSpPr/>
          <p:nvPr/>
        </p:nvGrpSpPr>
        <p:grpSpPr>
          <a:xfrm>
            <a:off x="827586" y="2337147"/>
            <a:ext cx="7660885" cy="981447"/>
            <a:chOff x="696890" y="2375545"/>
            <a:chExt cx="8079611" cy="1053455"/>
          </a:xfrm>
        </p:grpSpPr>
        <p:pic>
          <p:nvPicPr>
            <p:cNvPr id="2" name="Picture 1"/>
            <p:cNvPicPr>
              <a:picLocks noChangeAspect="1"/>
            </p:cNvPicPr>
            <p:nvPr/>
          </p:nvPicPr>
          <p:blipFill>
            <a:blip r:embed="rId4"/>
            <a:stretch>
              <a:fillRect/>
            </a:stretch>
          </p:blipFill>
          <p:spPr>
            <a:xfrm>
              <a:off x="696890" y="2375545"/>
              <a:ext cx="7344086" cy="1053455"/>
            </a:xfrm>
            <a:prstGeom prst="rect">
              <a:avLst/>
            </a:prstGeom>
          </p:spPr>
        </p:pic>
        <mc:AlternateContent xmlns:mc="http://schemas.openxmlformats.org/markup-compatibility/2006" xmlns:a14="http://schemas.microsoft.com/office/drawing/2010/main">
          <mc:Choice Requires="a14">
            <p:sp>
              <p:nvSpPr>
                <p:cNvPr id="13" name="內容版面配置區 2">
                  <a:extLst>
                    <a:ext uri="{FF2B5EF4-FFF2-40B4-BE49-F238E27FC236}">
                      <a16:creationId xmlns:a16="http://schemas.microsoft.com/office/drawing/2014/main" id="{0005FF35-F593-4695-A342-3E481CECD8E1}"/>
                    </a:ext>
                  </a:extLst>
                </p:cNvPr>
                <p:cNvSpPr txBox="1">
                  <a:spLocks/>
                </p:cNvSpPr>
                <p:nvPr/>
              </p:nvSpPr>
              <p:spPr bwMode="auto">
                <a:xfrm>
                  <a:off x="8185266" y="2492896"/>
                  <a:ext cx="591235" cy="6703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algn="just" fontAlgn="ctr">
                    <a:lnSpc>
                      <a:spcPct val="150000"/>
                    </a:lnSpc>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(9)</m:t>
                        </m:r>
                      </m:oMath>
                    </m:oMathPara>
                  </a14:m>
                  <a:endParaRPr lang="en-US" altLang="zh-CN" sz="2400" kern="0" dirty="0">
                    <a:latin typeface="Arial" panose="020B0604020202020204" pitchFamily="34" charset="0"/>
                    <a:cs typeface="Arial" panose="020B0604020202020204" pitchFamily="34" charset="0"/>
                  </a:endParaRPr>
                </a:p>
              </p:txBody>
            </p:sp>
          </mc:Choice>
          <mc:Fallback xmlns="">
            <p:sp>
              <p:nvSpPr>
                <p:cNvPr id="13" name="內容版面配置區 2">
                  <a:extLst>
                    <a:ext uri="{FF2B5EF4-FFF2-40B4-BE49-F238E27FC236}">
                      <a16:creationId xmlns:a16="http://schemas.microsoft.com/office/drawing/2014/main" id="{0005FF35-F593-4695-A342-3E481CECD8E1}"/>
                    </a:ext>
                  </a:extLst>
                </p:cNvPr>
                <p:cNvSpPr txBox="1">
                  <a:spLocks noRot="1" noChangeAspect="1" noMove="1" noResize="1" noEditPoints="1" noAdjustHandles="1" noChangeArrowheads="1" noChangeShapeType="1" noTextEdit="1"/>
                </p:cNvSpPr>
                <p:nvPr/>
              </p:nvSpPr>
              <p:spPr bwMode="auto">
                <a:xfrm>
                  <a:off x="8185266" y="2492896"/>
                  <a:ext cx="591235" cy="670320"/>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grpSp>
    </p:spTree>
    <p:extLst>
      <p:ext uri="{BB962C8B-B14F-4D97-AF65-F5344CB8AC3E}">
        <p14:creationId xmlns:p14="http://schemas.microsoft.com/office/powerpoint/2010/main" val="32276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50" name="內容版面配置區 2">
            <a:extLst>
              <a:ext uri="{FF2B5EF4-FFF2-40B4-BE49-F238E27FC236}">
                <a16:creationId xmlns:a16="http://schemas.microsoft.com/office/drawing/2014/main" id="{0005FF35-F593-4695-A342-3E481CECD8E1}"/>
              </a:ext>
            </a:extLst>
          </p:cNvPr>
          <p:cNvSpPr txBox="1">
            <a:spLocks/>
          </p:cNvSpPr>
          <p:nvPr/>
        </p:nvSpPr>
        <p:spPr bwMode="auto">
          <a:xfrm>
            <a:off x="192105" y="1368038"/>
            <a:ext cx="7848872" cy="740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fontAlgn="ctr">
              <a:lnSpc>
                <a:spcPct val="150000"/>
              </a:lnSpc>
            </a:pPr>
            <a:endParaRPr lang="en-US" altLang="zh-CN" sz="2400" kern="0" dirty="0">
              <a:latin typeface="Arial" panose="020B0604020202020204" pitchFamily="34" charset="0"/>
              <a:cs typeface="Arial" panose="020B0604020202020204" pitchFamily="34" charset="0"/>
            </a:endParaRPr>
          </a:p>
        </p:txBody>
      </p:sp>
      <p:sp>
        <p:nvSpPr>
          <p:cNvPr id="10" name="內容版面配置區 2">
            <a:extLst>
              <a:ext uri="{FF2B5EF4-FFF2-40B4-BE49-F238E27FC236}">
                <a16:creationId xmlns:a16="http://schemas.microsoft.com/office/drawing/2014/main" id="{0005FF35-F593-4695-A342-3E481CECD8E1}"/>
              </a:ext>
            </a:extLst>
          </p:cNvPr>
          <p:cNvSpPr txBox="1">
            <a:spLocks/>
          </p:cNvSpPr>
          <p:nvPr/>
        </p:nvSpPr>
        <p:spPr bwMode="auto">
          <a:xfrm>
            <a:off x="35497" y="836712"/>
            <a:ext cx="4176465" cy="504056"/>
          </a:xfrm>
          <a:prstGeom prst="rect">
            <a:avLst/>
          </a:prstGeom>
          <a:noFill/>
          <a:ln>
            <a:noFill/>
          </a:ln>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fontAlgn="ctr">
              <a:lnSpc>
                <a:spcPct val="150000"/>
              </a:lnSpc>
              <a:buNone/>
            </a:pPr>
            <a:r>
              <a:rPr lang="en-US" altLang="zh-CN" sz="2400" b="1" kern="0" dirty="0">
                <a:latin typeface="Arial" panose="020B0604020202020204" pitchFamily="34" charset="0"/>
                <a:cs typeface="Arial" panose="020B0604020202020204" pitchFamily="34" charset="0"/>
              </a:rPr>
              <a:t>2</a:t>
            </a:r>
            <a:r>
              <a:rPr lang="en-US" altLang="zh-CN" sz="2400" b="1" kern="0" dirty="0">
                <a:latin typeface="Arial" panose="020B0604020202020204" pitchFamily="34" charset="0"/>
                <a:cs typeface="Arial" panose="020B0604020202020204" pitchFamily="34" charset="0"/>
              </a:rPr>
              <a:t>. Training CFF-SSD model</a:t>
            </a:r>
          </a:p>
        </p:txBody>
      </p:sp>
      <p:sp>
        <p:nvSpPr>
          <p:cNvPr id="12" name="標題 1"/>
          <p:cNvSpPr txBox="1">
            <a:spLocks/>
          </p:cNvSpPr>
          <p:nvPr/>
        </p:nvSpPr>
        <p:spPr bwMode="auto">
          <a:xfrm>
            <a:off x="-36512" y="-4582"/>
            <a:ext cx="91440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kumimoji="1" sz="2400" b="1">
                <a:solidFill>
                  <a:schemeClr val="tx1"/>
                </a:solidFill>
                <a:latin typeface="Times New Roman" pitchFamily="18" charset="0"/>
                <a:ea typeface="微軟正黑體" pitchFamily="34" charset="-120"/>
                <a:cs typeface="Times New Roman" pitchFamily="18" charset="0"/>
              </a:defRPr>
            </a:lvl1pPr>
            <a:lvl2pPr algn="l" rtl="0" eaLnBrk="1" fontAlgn="base" hangingPunct="1">
              <a:spcBef>
                <a:spcPct val="0"/>
              </a:spcBef>
              <a:spcAft>
                <a:spcPct val="0"/>
              </a:spcAft>
              <a:defRPr kumimoji="1" sz="2400" b="1">
                <a:solidFill>
                  <a:schemeClr val="tx1"/>
                </a:solidFill>
                <a:latin typeface="Comic Sans MS" pitchFamily="66" charset="0"/>
                <a:ea typeface="新細明體" charset="-120"/>
              </a:defRPr>
            </a:lvl2pPr>
            <a:lvl3pPr algn="l" rtl="0" eaLnBrk="1" fontAlgn="base" hangingPunct="1">
              <a:spcBef>
                <a:spcPct val="0"/>
              </a:spcBef>
              <a:spcAft>
                <a:spcPct val="0"/>
              </a:spcAft>
              <a:defRPr kumimoji="1" sz="2400" b="1">
                <a:solidFill>
                  <a:schemeClr val="tx1"/>
                </a:solidFill>
                <a:latin typeface="Comic Sans MS" pitchFamily="66" charset="0"/>
                <a:ea typeface="新細明體" charset="-120"/>
              </a:defRPr>
            </a:lvl3pPr>
            <a:lvl4pPr algn="l" rtl="0" eaLnBrk="1" fontAlgn="base" hangingPunct="1">
              <a:spcBef>
                <a:spcPct val="0"/>
              </a:spcBef>
              <a:spcAft>
                <a:spcPct val="0"/>
              </a:spcAft>
              <a:defRPr kumimoji="1" sz="2400" b="1">
                <a:solidFill>
                  <a:schemeClr val="tx1"/>
                </a:solidFill>
                <a:latin typeface="Comic Sans MS" pitchFamily="66" charset="0"/>
                <a:ea typeface="新細明體" charset="-120"/>
              </a:defRPr>
            </a:lvl4pPr>
            <a:lvl5pPr algn="l" rtl="0" eaLnBrk="1" fontAlgn="base" hangingPunct="1">
              <a:spcBef>
                <a:spcPct val="0"/>
              </a:spcBef>
              <a:spcAft>
                <a:spcPct val="0"/>
              </a:spcAft>
              <a:defRPr kumimoji="1" sz="2400" b="1">
                <a:solidFill>
                  <a:schemeClr val="tx1"/>
                </a:solidFill>
                <a:latin typeface="Comic Sans MS" pitchFamily="66" charset="0"/>
                <a:ea typeface="新細明體" charset="-120"/>
              </a:defRPr>
            </a:lvl5pPr>
            <a:lvl6pPr marL="457200" algn="l" rtl="0" eaLnBrk="1" fontAlgn="base" hangingPunct="1">
              <a:spcBef>
                <a:spcPct val="0"/>
              </a:spcBef>
              <a:spcAft>
                <a:spcPct val="0"/>
              </a:spcAft>
              <a:defRPr kumimoji="1" sz="2400" b="1">
                <a:solidFill>
                  <a:schemeClr val="tx1"/>
                </a:solidFill>
                <a:latin typeface="Comic Sans MS" pitchFamily="66" charset="0"/>
                <a:ea typeface="新細明體" charset="-120"/>
              </a:defRPr>
            </a:lvl6pPr>
            <a:lvl7pPr marL="914400" algn="l" rtl="0" eaLnBrk="1" fontAlgn="base" hangingPunct="1">
              <a:spcBef>
                <a:spcPct val="0"/>
              </a:spcBef>
              <a:spcAft>
                <a:spcPct val="0"/>
              </a:spcAft>
              <a:defRPr kumimoji="1" sz="2400" b="1">
                <a:solidFill>
                  <a:schemeClr val="tx1"/>
                </a:solidFill>
                <a:latin typeface="Comic Sans MS" pitchFamily="66" charset="0"/>
                <a:ea typeface="新細明體" charset="-120"/>
              </a:defRPr>
            </a:lvl7pPr>
            <a:lvl8pPr marL="1371600" algn="l" rtl="0" eaLnBrk="1" fontAlgn="base" hangingPunct="1">
              <a:spcBef>
                <a:spcPct val="0"/>
              </a:spcBef>
              <a:spcAft>
                <a:spcPct val="0"/>
              </a:spcAft>
              <a:defRPr kumimoji="1" sz="2400" b="1">
                <a:solidFill>
                  <a:schemeClr val="tx1"/>
                </a:solidFill>
                <a:latin typeface="Comic Sans MS" pitchFamily="66" charset="0"/>
                <a:ea typeface="新細明體" charset="-120"/>
              </a:defRPr>
            </a:lvl8pPr>
            <a:lvl9pPr marL="1828800" algn="l" rtl="0" eaLnBrk="1" fontAlgn="base" hangingPunct="1">
              <a:spcBef>
                <a:spcPct val="0"/>
              </a:spcBef>
              <a:spcAft>
                <a:spcPct val="0"/>
              </a:spcAft>
              <a:defRPr kumimoji="1" sz="2400" b="1">
                <a:solidFill>
                  <a:schemeClr val="tx1"/>
                </a:solidFill>
                <a:latin typeface="Comic Sans MS" pitchFamily="66" charset="0"/>
                <a:ea typeface="新細明體" charset="-120"/>
              </a:defRPr>
            </a:lvl9pPr>
          </a:lstStyle>
          <a:p>
            <a:pPr algn="ctr"/>
            <a:r>
              <a:rPr lang="en-US" altLang="zh-TW" sz="3200" kern="0" dirty="0">
                <a:latin typeface="Arial" panose="020B0604020202020204" pitchFamily="34" charset="0"/>
                <a:cs typeface="Arial" panose="020B0604020202020204" pitchFamily="34" charset="0"/>
              </a:rPr>
              <a:t>III-2. Proposed CFF Method</a:t>
            </a:r>
            <a:endParaRPr lang="zh-TW" altLang="en-US" sz="3200" kern="0"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9" name="內容版面配置區 2">
                <a:extLst>
                  <a:ext uri="{FF2B5EF4-FFF2-40B4-BE49-F238E27FC236}">
                    <a16:creationId xmlns:a16="http://schemas.microsoft.com/office/drawing/2014/main" id="{0005FF35-F593-4695-A342-3E481CECD8E1}"/>
                  </a:ext>
                </a:extLst>
              </p:cNvPr>
              <p:cNvSpPr>
                <a:spLocks noGrp="1"/>
              </p:cNvSpPr>
              <p:nvPr>
                <p:ph idx="1"/>
              </p:nvPr>
            </p:nvSpPr>
            <p:spPr>
              <a:xfrm>
                <a:off x="395537" y="1556793"/>
                <a:ext cx="8352928" cy="1008112"/>
              </a:xfrm>
            </p:spPr>
            <p:txBody>
              <a:bodyPr vert="horz" anchor="ctr"/>
              <a:lstStyle/>
              <a:p>
                <a:pPr algn="just" fontAlgn="ctr">
                  <a:lnSpc>
                    <a:spcPct val="150000"/>
                  </a:lnSpc>
                </a:pPr>
                <a:r>
                  <a:rPr lang="pt-BR" altLang="zh-CN" sz="2200" dirty="0">
                    <a:latin typeface="Arial" panose="020B0604020202020204" pitchFamily="34" charset="0"/>
                    <a:cs typeface="Arial" panose="020B0604020202020204" pitchFamily="34" charset="0"/>
                  </a:rPr>
                  <a:t>The Confidence loss: Softmax loss over multiple classes confidences (</a:t>
                </a:r>
                <a14:m>
                  <m:oMath xmlns:m="http://schemas.openxmlformats.org/officeDocument/2006/math">
                    <m:r>
                      <a:rPr lang="en-US" altLang="zh-CN" sz="2200" i="1">
                        <a:latin typeface="Cambria Math" panose="02040503050406030204" pitchFamily="18" charset="0"/>
                        <a:cs typeface="Arial" panose="020B0604020202020204" pitchFamily="34" charset="0"/>
                      </a:rPr>
                      <m:t>𝑐</m:t>
                    </m:r>
                  </m:oMath>
                </a14:m>
                <a:r>
                  <a:rPr lang="pt-BR" altLang="zh-CN" sz="2200" dirty="0">
                    <a:latin typeface="Arial" panose="020B0604020202020204" pitchFamily="34" charset="0"/>
                    <a:cs typeface="Arial" panose="020B0604020202020204" pitchFamily="34" charset="0"/>
                  </a:rPr>
                  <a:t>)</a:t>
                </a:r>
                <a:endParaRPr lang="en-US" altLang="zh-CN" sz="2200" dirty="0">
                  <a:latin typeface="Arial" panose="020B0604020202020204" pitchFamily="34" charset="0"/>
                  <a:cs typeface="Arial" panose="020B0604020202020204" pitchFamily="34" charset="0"/>
                </a:endParaRPr>
              </a:p>
            </p:txBody>
          </p:sp>
        </mc:Choice>
        <mc:Fallback>
          <p:sp>
            <p:nvSpPr>
              <p:cNvPr id="9" name="內容版面配置區 2">
                <a:extLst>
                  <a:ext uri="{FF2B5EF4-FFF2-40B4-BE49-F238E27FC236}">
                    <a16:creationId xmlns:a16="http://schemas.microsoft.com/office/drawing/2014/main" id="{0005FF35-F593-4695-A342-3E481CECD8E1}"/>
                  </a:ext>
                </a:extLst>
              </p:cNvPr>
              <p:cNvSpPr>
                <a:spLocks noGrp="1" noRot="1" noChangeAspect="1" noMove="1" noResize="1" noEditPoints="1" noAdjustHandles="1" noChangeArrowheads="1" noChangeShapeType="1" noTextEdit="1"/>
              </p:cNvSpPr>
              <p:nvPr>
                <p:ph idx="1"/>
              </p:nvPr>
            </p:nvSpPr>
            <p:spPr>
              <a:xfrm>
                <a:off x="395537" y="1556793"/>
                <a:ext cx="8352928" cy="1008112"/>
              </a:xfrm>
              <a:blipFill>
                <a:blip r:embed="rId3"/>
                <a:stretch>
                  <a:fillRect l="-292" r="-949" b="-16867"/>
                </a:stretch>
              </a:blipFill>
            </p:spPr>
            <p:txBody>
              <a:bodyPr/>
              <a:lstStyle/>
              <a:p>
                <a:r>
                  <a:rPr lang="en-US">
                    <a:noFill/>
                  </a:rPr>
                  <a:t> </a:t>
                </a:r>
              </a:p>
            </p:txBody>
          </p:sp>
        </mc:Fallback>
      </mc:AlternateContent>
      <p:grpSp>
        <p:nvGrpSpPr>
          <p:cNvPr id="5" name="Group 4"/>
          <p:cNvGrpSpPr/>
          <p:nvPr/>
        </p:nvGrpSpPr>
        <p:grpSpPr>
          <a:xfrm>
            <a:off x="752225" y="2911682"/>
            <a:ext cx="7288752" cy="1053339"/>
            <a:chOff x="841331" y="2767663"/>
            <a:chExt cx="7639552" cy="1237401"/>
          </a:xfrm>
        </p:grpSpPr>
        <mc:AlternateContent xmlns:mc="http://schemas.openxmlformats.org/markup-compatibility/2006" xmlns:a14="http://schemas.microsoft.com/office/drawing/2010/main">
          <mc:Choice Requires="a14">
            <p:sp>
              <p:nvSpPr>
                <p:cNvPr id="13" name="內容版面配置區 2">
                  <a:extLst>
                    <a:ext uri="{FF2B5EF4-FFF2-40B4-BE49-F238E27FC236}">
                      <a16:creationId xmlns:a16="http://schemas.microsoft.com/office/drawing/2014/main" id="{0005FF35-F593-4695-A342-3E481CECD8E1}"/>
                    </a:ext>
                  </a:extLst>
                </p:cNvPr>
                <p:cNvSpPr txBox="1">
                  <a:spLocks/>
                </p:cNvSpPr>
                <p:nvPr/>
              </p:nvSpPr>
              <p:spPr bwMode="auto">
                <a:xfrm>
                  <a:off x="7889648" y="2852936"/>
                  <a:ext cx="591235" cy="6703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algn="just" fontAlgn="ctr">
                    <a:lnSpc>
                      <a:spcPct val="150000"/>
                    </a:lnSpc>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(10)</m:t>
                        </m:r>
                      </m:oMath>
                    </m:oMathPara>
                  </a14:m>
                  <a:endParaRPr lang="en-US" altLang="zh-CN" sz="2000" kern="0" dirty="0">
                    <a:latin typeface="Arial" panose="020B0604020202020204" pitchFamily="34" charset="0"/>
                    <a:cs typeface="Arial" panose="020B0604020202020204" pitchFamily="34" charset="0"/>
                  </a:endParaRPr>
                </a:p>
              </p:txBody>
            </p:sp>
          </mc:Choice>
          <mc:Fallback xmlns="">
            <p:sp>
              <p:nvSpPr>
                <p:cNvPr id="13" name="內容版面配置區 2">
                  <a:extLst>
                    <a:ext uri="{FF2B5EF4-FFF2-40B4-BE49-F238E27FC236}">
                      <a16:creationId xmlns:a16="http://schemas.microsoft.com/office/drawing/2014/main" id="{0005FF35-F593-4695-A342-3E481CECD8E1}"/>
                    </a:ext>
                  </a:extLst>
                </p:cNvPr>
                <p:cNvSpPr txBox="1">
                  <a:spLocks noRot="1" noChangeAspect="1" noMove="1" noResize="1" noEditPoints="1" noAdjustHandles="1" noChangeArrowheads="1" noChangeShapeType="1" noTextEdit="1"/>
                </p:cNvSpPr>
                <p:nvPr/>
              </p:nvSpPr>
              <p:spPr bwMode="auto">
                <a:xfrm>
                  <a:off x="7889648" y="2852936"/>
                  <a:ext cx="591235" cy="670320"/>
                </a:xfrm>
                <a:prstGeom prst="rect">
                  <a:avLst/>
                </a:prstGeom>
                <a:blipFill>
                  <a:blip r:embed="rId4"/>
                  <a:stretch>
                    <a:fillRect r="-108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3" name="Picture 2"/>
            <p:cNvPicPr>
              <a:picLocks noChangeAspect="1"/>
            </p:cNvPicPr>
            <p:nvPr/>
          </p:nvPicPr>
          <p:blipFill>
            <a:blip r:embed="rId5"/>
            <a:stretch>
              <a:fillRect/>
            </a:stretch>
          </p:blipFill>
          <p:spPr>
            <a:xfrm>
              <a:off x="841331" y="2767663"/>
              <a:ext cx="6741258" cy="1237401"/>
            </a:xfrm>
            <a:prstGeom prst="rect">
              <a:avLst/>
            </a:prstGeom>
          </p:spPr>
        </p:pic>
      </p:grpSp>
      <p:grpSp>
        <p:nvGrpSpPr>
          <p:cNvPr id="6" name="Group 5"/>
          <p:cNvGrpSpPr/>
          <p:nvPr/>
        </p:nvGrpSpPr>
        <p:grpSpPr>
          <a:xfrm>
            <a:off x="899592" y="4377460"/>
            <a:ext cx="4248472" cy="923751"/>
            <a:chOff x="994937" y="4171626"/>
            <a:chExt cx="4528338" cy="1067767"/>
          </a:xfrm>
        </p:grpSpPr>
        <p:pic>
          <p:nvPicPr>
            <p:cNvPr id="4" name="Picture 3"/>
            <p:cNvPicPr>
              <a:picLocks noChangeAspect="1"/>
            </p:cNvPicPr>
            <p:nvPr/>
          </p:nvPicPr>
          <p:blipFill>
            <a:blip r:embed="rId6"/>
            <a:stretch>
              <a:fillRect/>
            </a:stretch>
          </p:blipFill>
          <p:spPr>
            <a:xfrm>
              <a:off x="994937" y="4171626"/>
              <a:ext cx="3361039" cy="1067767"/>
            </a:xfrm>
            <a:prstGeom prst="rect">
              <a:avLst/>
            </a:prstGeom>
          </p:spPr>
        </p:pic>
        <mc:AlternateContent xmlns:mc="http://schemas.openxmlformats.org/markup-compatibility/2006" xmlns:a14="http://schemas.microsoft.com/office/drawing/2010/main">
          <mc:Choice Requires="a14">
            <p:sp>
              <p:nvSpPr>
                <p:cNvPr id="14" name="內容版面配置區 2">
                  <a:extLst>
                    <a:ext uri="{FF2B5EF4-FFF2-40B4-BE49-F238E27FC236}">
                      <a16:creationId xmlns:a16="http://schemas.microsoft.com/office/drawing/2014/main" id="{0005FF35-F593-4695-A342-3E481CECD8E1}"/>
                    </a:ext>
                  </a:extLst>
                </p:cNvPr>
                <p:cNvSpPr txBox="1">
                  <a:spLocks/>
                </p:cNvSpPr>
                <p:nvPr/>
              </p:nvSpPr>
              <p:spPr bwMode="auto">
                <a:xfrm>
                  <a:off x="4932040" y="4215588"/>
                  <a:ext cx="591235" cy="6703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algn="just" fontAlgn="ctr">
                    <a:lnSpc>
                      <a:spcPct val="150000"/>
                    </a:lnSpc>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(11)</m:t>
                        </m:r>
                      </m:oMath>
                    </m:oMathPara>
                  </a14:m>
                  <a:endParaRPr lang="en-US" altLang="zh-CN" sz="2000" kern="0" dirty="0">
                    <a:latin typeface="Arial" panose="020B0604020202020204" pitchFamily="34" charset="0"/>
                    <a:cs typeface="Arial" panose="020B0604020202020204" pitchFamily="34" charset="0"/>
                  </a:endParaRPr>
                </a:p>
              </p:txBody>
            </p:sp>
          </mc:Choice>
          <mc:Fallback xmlns="">
            <p:sp>
              <p:nvSpPr>
                <p:cNvPr id="14" name="內容版面配置區 2">
                  <a:extLst>
                    <a:ext uri="{FF2B5EF4-FFF2-40B4-BE49-F238E27FC236}">
                      <a16:creationId xmlns:a16="http://schemas.microsoft.com/office/drawing/2014/main" id="{0005FF35-F593-4695-A342-3E481CECD8E1}"/>
                    </a:ext>
                  </a:extLst>
                </p:cNvPr>
                <p:cNvSpPr txBox="1">
                  <a:spLocks noRot="1" noChangeAspect="1" noMove="1" noResize="1" noEditPoints="1" noAdjustHandles="1" noChangeArrowheads="1" noChangeShapeType="1" noTextEdit="1"/>
                </p:cNvSpPr>
                <p:nvPr/>
              </p:nvSpPr>
              <p:spPr bwMode="auto">
                <a:xfrm>
                  <a:off x="4932040" y="4215588"/>
                  <a:ext cx="591235" cy="670320"/>
                </a:xfrm>
                <a:prstGeom prst="rect">
                  <a:avLst/>
                </a:prstGeom>
                <a:blipFill>
                  <a:blip r:embed="rId7"/>
                  <a:stretch>
                    <a:fillRect r="-333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grpSp>
    </p:spTree>
    <p:extLst>
      <p:ext uri="{BB962C8B-B14F-4D97-AF65-F5344CB8AC3E}">
        <p14:creationId xmlns:p14="http://schemas.microsoft.com/office/powerpoint/2010/main" val="3128676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50" name="內容版面配置區 2">
            <a:extLst>
              <a:ext uri="{FF2B5EF4-FFF2-40B4-BE49-F238E27FC236}">
                <a16:creationId xmlns:a16="http://schemas.microsoft.com/office/drawing/2014/main" id="{0005FF35-F593-4695-A342-3E481CECD8E1}"/>
              </a:ext>
            </a:extLst>
          </p:cNvPr>
          <p:cNvSpPr txBox="1">
            <a:spLocks/>
          </p:cNvSpPr>
          <p:nvPr/>
        </p:nvSpPr>
        <p:spPr bwMode="auto">
          <a:xfrm>
            <a:off x="192105" y="1368038"/>
            <a:ext cx="7848872" cy="740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fontAlgn="ctr">
              <a:lnSpc>
                <a:spcPct val="150000"/>
              </a:lnSpc>
            </a:pPr>
            <a:endParaRPr lang="en-US" altLang="zh-CN" sz="2400" kern="0" dirty="0">
              <a:latin typeface="Arial" panose="020B0604020202020204" pitchFamily="34" charset="0"/>
              <a:cs typeface="Arial" panose="020B0604020202020204" pitchFamily="34" charset="0"/>
            </a:endParaRPr>
          </a:p>
        </p:txBody>
      </p:sp>
      <p:sp>
        <p:nvSpPr>
          <p:cNvPr id="10" name="內容版面配置區 2">
            <a:extLst>
              <a:ext uri="{FF2B5EF4-FFF2-40B4-BE49-F238E27FC236}">
                <a16:creationId xmlns:a16="http://schemas.microsoft.com/office/drawing/2014/main" id="{0005FF35-F593-4695-A342-3E481CECD8E1}"/>
              </a:ext>
            </a:extLst>
          </p:cNvPr>
          <p:cNvSpPr txBox="1">
            <a:spLocks/>
          </p:cNvSpPr>
          <p:nvPr/>
        </p:nvSpPr>
        <p:spPr bwMode="auto">
          <a:xfrm>
            <a:off x="35497" y="908720"/>
            <a:ext cx="4176465" cy="504056"/>
          </a:xfrm>
          <a:prstGeom prst="rect">
            <a:avLst/>
          </a:prstGeom>
          <a:noFill/>
          <a:ln>
            <a:noFill/>
          </a:ln>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fontAlgn="ctr">
              <a:lnSpc>
                <a:spcPct val="150000"/>
              </a:lnSpc>
              <a:buNone/>
            </a:pPr>
            <a:r>
              <a:rPr lang="en-US" altLang="zh-CN" sz="2400" b="1" kern="0" dirty="0">
                <a:latin typeface="Arial" panose="020B0604020202020204" pitchFamily="34" charset="0"/>
                <a:cs typeface="Arial" panose="020B0604020202020204" pitchFamily="34" charset="0"/>
              </a:rPr>
              <a:t>2</a:t>
            </a:r>
            <a:r>
              <a:rPr lang="en-US" altLang="zh-CN" sz="2400" b="1" kern="0" dirty="0">
                <a:latin typeface="Arial" panose="020B0604020202020204" pitchFamily="34" charset="0"/>
                <a:cs typeface="Arial" panose="020B0604020202020204" pitchFamily="34" charset="0"/>
              </a:rPr>
              <a:t>. Training CFF-SSD model</a:t>
            </a:r>
          </a:p>
        </p:txBody>
      </p:sp>
      <p:sp>
        <p:nvSpPr>
          <p:cNvPr id="12" name="標題 1"/>
          <p:cNvSpPr txBox="1">
            <a:spLocks/>
          </p:cNvSpPr>
          <p:nvPr/>
        </p:nvSpPr>
        <p:spPr bwMode="auto">
          <a:xfrm>
            <a:off x="-36512" y="-4582"/>
            <a:ext cx="91440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kumimoji="1" sz="2400" b="1">
                <a:solidFill>
                  <a:schemeClr val="tx1"/>
                </a:solidFill>
                <a:latin typeface="Times New Roman" pitchFamily="18" charset="0"/>
                <a:ea typeface="微軟正黑體" pitchFamily="34" charset="-120"/>
                <a:cs typeface="Times New Roman" pitchFamily="18" charset="0"/>
              </a:defRPr>
            </a:lvl1pPr>
            <a:lvl2pPr algn="l" rtl="0" eaLnBrk="1" fontAlgn="base" hangingPunct="1">
              <a:spcBef>
                <a:spcPct val="0"/>
              </a:spcBef>
              <a:spcAft>
                <a:spcPct val="0"/>
              </a:spcAft>
              <a:defRPr kumimoji="1" sz="2400" b="1">
                <a:solidFill>
                  <a:schemeClr val="tx1"/>
                </a:solidFill>
                <a:latin typeface="Comic Sans MS" pitchFamily="66" charset="0"/>
                <a:ea typeface="新細明體" charset="-120"/>
              </a:defRPr>
            </a:lvl2pPr>
            <a:lvl3pPr algn="l" rtl="0" eaLnBrk="1" fontAlgn="base" hangingPunct="1">
              <a:spcBef>
                <a:spcPct val="0"/>
              </a:spcBef>
              <a:spcAft>
                <a:spcPct val="0"/>
              </a:spcAft>
              <a:defRPr kumimoji="1" sz="2400" b="1">
                <a:solidFill>
                  <a:schemeClr val="tx1"/>
                </a:solidFill>
                <a:latin typeface="Comic Sans MS" pitchFamily="66" charset="0"/>
                <a:ea typeface="新細明體" charset="-120"/>
              </a:defRPr>
            </a:lvl3pPr>
            <a:lvl4pPr algn="l" rtl="0" eaLnBrk="1" fontAlgn="base" hangingPunct="1">
              <a:spcBef>
                <a:spcPct val="0"/>
              </a:spcBef>
              <a:spcAft>
                <a:spcPct val="0"/>
              </a:spcAft>
              <a:defRPr kumimoji="1" sz="2400" b="1">
                <a:solidFill>
                  <a:schemeClr val="tx1"/>
                </a:solidFill>
                <a:latin typeface="Comic Sans MS" pitchFamily="66" charset="0"/>
                <a:ea typeface="新細明體" charset="-120"/>
              </a:defRPr>
            </a:lvl4pPr>
            <a:lvl5pPr algn="l" rtl="0" eaLnBrk="1" fontAlgn="base" hangingPunct="1">
              <a:spcBef>
                <a:spcPct val="0"/>
              </a:spcBef>
              <a:spcAft>
                <a:spcPct val="0"/>
              </a:spcAft>
              <a:defRPr kumimoji="1" sz="2400" b="1">
                <a:solidFill>
                  <a:schemeClr val="tx1"/>
                </a:solidFill>
                <a:latin typeface="Comic Sans MS" pitchFamily="66" charset="0"/>
                <a:ea typeface="新細明體" charset="-120"/>
              </a:defRPr>
            </a:lvl5pPr>
            <a:lvl6pPr marL="457200" algn="l" rtl="0" eaLnBrk="1" fontAlgn="base" hangingPunct="1">
              <a:spcBef>
                <a:spcPct val="0"/>
              </a:spcBef>
              <a:spcAft>
                <a:spcPct val="0"/>
              </a:spcAft>
              <a:defRPr kumimoji="1" sz="2400" b="1">
                <a:solidFill>
                  <a:schemeClr val="tx1"/>
                </a:solidFill>
                <a:latin typeface="Comic Sans MS" pitchFamily="66" charset="0"/>
                <a:ea typeface="新細明體" charset="-120"/>
              </a:defRPr>
            </a:lvl6pPr>
            <a:lvl7pPr marL="914400" algn="l" rtl="0" eaLnBrk="1" fontAlgn="base" hangingPunct="1">
              <a:spcBef>
                <a:spcPct val="0"/>
              </a:spcBef>
              <a:spcAft>
                <a:spcPct val="0"/>
              </a:spcAft>
              <a:defRPr kumimoji="1" sz="2400" b="1">
                <a:solidFill>
                  <a:schemeClr val="tx1"/>
                </a:solidFill>
                <a:latin typeface="Comic Sans MS" pitchFamily="66" charset="0"/>
                <a:ea typeface="新細明體" charset="-120"/>
              </a:defRPr>
            </a:lvl7pPr>
            <a:lvl8pPr marL="1371600" algn="l" rtl="0" eaLnBrk="1" fontAlgn="base" hangingPunct="1">
              <a:spcBef>
                <a:spcPct val="0"/>
              </a:spcBef>
              <a:spcAft>
                <a:spcPct val="0"/>
              </a:spcAft>
              <a:defRPr kumimoji="1" sz="2400" b="1">
                <a:solidFill>
                  <a:schemeClr val="tx1"/>
                </a:solidFill>
                <a:latin typeface="Comic Sans MS" pitchFamily="66" charset="0"/>
                <a:ea typeface="新細明體" charset="-120"/>
              </a:defRPr>
            </a:lvl8pPr>
            <a:lvl9pPr marL="1828800" algn="l" rtl="0" eaLnBrk="1" fontAlgn="base" hangingPunct="1">
              <a:spcBef>
                <a:spcPct val="0"/>
              </a:spcBef>
              <a:spcAft>
                <a:spcPct val="0"/>
              </a:spcAft>
              <a:defRPr kumimoji="1" sz="2400" b="1">
                <a:solidFill>
                  <a:schemeClr val="tx1"/>
                </a:solidFill>
                <a:latin typeface="Comic Sans MS" pitchFamily="66" charset="0"/>
                <a:ea typeface="新細明體" charset="-120"/>
              </a:defRPr>
            </a:lvl9pPr>
          </a:lstStyle>
          <a:p>
            <a:pPr algn="ctr"/>
            <a:r>
              <a:rPr lang="en-US" altLang="zh-TW" sz="3200" kern="0" dirty="0">
                <a:latin typeface="Arial" panose="020B0604020202020204" pitchFamily="34" charset="0"/>
                <a:cs typeface="Arial" panose="020B0604020202020204" pitchFamily="34" charset="0"/>
              </a:rPr>
              <a:t>III-2. Proposed CFF Method</a:t>
            </a:r>
            <a:endParaRPr lang="zh-TW" altLang="en-US" sz="3200" kern="0"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9" name="內容版面配置區 2">
                <a:extLst>
                  <a:ext uri="{FF2B5EF4-FFF2-40B4-BE49-F238E27FC236}">
                    <a16:creationId xmlns:a16="http://schemas.microsoft.com/office/drawing/2014/main" id="{0005FF35-F593-4695-A342-3E481CECD8E1}"/>
                  </a:ext>
                </a:extLst>
              </p:cNvPr>
              <p:cNvSpPr>
                <a:spLocks noGrp="1"/>
              </p:cNvSpPr>
              <p:nvPr>
                <p:ph idx="1"/>
              </p:nvPr>
            </p:nvSpPr>
            <p:spPr>
              <a:xfrm>
                <a:off x="293633" y="1556793"/>
                <a:ext cx="8352928" cy="1008112"/>
              </a:xfrm>
            </p:spPr>
            <p:txBody>
              <a:bodyPr vert="horz" anchor="ctr"/>
              <a:lstStyle/>
              <a:p>
                <a:pPr algn="just" fontAlgn="ctr">
                  <a:lnSpc>
                    <a:spcPct val="150000"/>
                  </a:lnSpc>
                </a:pPr>
                <a:r>
                  <a:rPr lang="en-US" altLang="zh-CN" sz="2200" dirty="0">
                    <a:latin typeface="Arial" panose="020B0604020202020204" pitchFamily="34" charset="0"/>
                    <a:cs typeface="Arial" panose="020B0604020202020204" pitchFamily="34" charset="0"/>
                  </a:rPr>
                  <a:t>The localization loss: Smooth L1 loss between predicted box (</a:t>
                </a:r>
                <a14:m>
                  <m:oMath xmlns:m="http://schemas.openxmlformats.org/officeDocument/2006/math">
                    <m:r>
                      <a:rPr lang="en-US" altLang="zh-CN" sz="2200" i="1">
                        <a:latin typeface="Cambria Math" panose="02040503050406030204" pitchFamily="18" charset="0"/>
                        <a:cs typeface="Arial" panose="020B0604020202020204" pitchFamily="34" charset="0"/>
                      </a:rPr>
                      <m:t>𝑙</m:t>
                    </m:r>
                  </m:oMath>
                </a14:m>
                <a:r>
                  <a:rPr lang="en-US" altLang="zh-CN" sz="2200" dirty="0">
                    <a:latin typeface="Arial" panose="020B0604020202020204" pitchFamily="34" charset="0"/>
                    <a:cs typeface="Arial" panose="020B0604020202020204" pitchFamily="34" charset="0"/>
                  </a:rPr>
                  <a:t>) and ground truth box (</a:t>
                </a:r>
                <a14:m>
                  <m:oMath xmlns:m="http://schemas.openxmlformats.org/officeDocument/2006/math">
                    <m:r>
                      <a:rPr lang="en-US" altLang="zh-CN" sz="2200" i="1">
                        <a:latin typeface="Cambria Math" panose="02040503050406030204" pitchFamily="18" charset="0"/>
                        <a:cs typeface="Arial" panose="020B0604020202020204" pitchFamily="34" charset="0"/>
                      </a:rPr>
                      <m:t>𝑔</m:t>
                    </m:r>
                  </m:oMath>
                </a14:m>
                <a:r>
                  <a:rPr lang="en-US" altLang="zh-CN" sz="2200" dirty="0">
                    <a:latin typeface="Arial" panose="020B0604020202020204" pitchFamily="34" charset="0"/>
                    <a:cs typeface="Arial" panose="020B0604020202020204" pitchFamily="34" charset="0"/>
                  </a:rPr>
                  <a:t>)</a:t>
                </a:r>
              </a:p>
            </p:txBody>
          </p:sp>
        </mc:Choice>
        <mc:Fallback>
          <p:sp>
            <p:nvSpPr>
              <p:cNvPr id="9" name="內容版面配置區 2">
                <a:extLst>
                  <a:ext uri="{FF2B5EF4-FFF2-40B4-BE49-F238E27FC236}">
                    <a16:creationId xmlns:a16="http://schemas.microsoft.com/office/drawing/2014/main" id="{0005FF35-F593-4695-A342-3E481CECD8E1}"/>
                  </a:ext>
                </a:extLst>
              </p:cNvPr>
              <p:cNvSpPr>
                <a:spLocks noGrp="1" noRot="1" noChangeAspect="1" noMove="1" noResize="1" noEditPoints="1" noAdjustHandles="1" noChangeArrowheads="1" noChangeShapeType="1" noTextEdit="1"/>
              </p:cNvSpPr>
              <p:nvPr>
                <p:ph idx="1"/>
              </p:nvPr>
            </p:nvSpPr>
            <p:spPr>
              <a:xfrm>
                <a:off x="293633" y="1556793"/>
                <a:ext cx="8352928" cy="1008112"/>
              </a:xfrm>
              <a:blipFill>
                <a:blip r:embed="rId3"/>
                <a:stretch>
                  <a:fillRect l="-219" r="-2044" b="-168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內容版面配置區 2">
                <a:extLst>
                  <a:ext uri="{FF2B5EF4-FFF2-40B4-BE49-F238E27FC236}">
                    <a16:creationId xmlns:a16="http://schemas.microsoft.com/office/drawing/2014/main" id="{0005FF35-F593-4695-A342-3E481CECD8E1}"/>
                  </a:ext>
                </a:extLst>
              </p:cNvPr>
              <p:cNvSpPr txBox="1">
                <a:spLocks/>
              </p:cNvSpPr>
              <p:nvPr/>
            </p:nvSpPr>
            <p:spPr bwMode="auto">
              <a:xfrm>
                <a:off x="359025" y="5805266"/>
                <a:ext cx="8245424" cy="57606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algn="just" fontAlgn="ctr">
                  <a:lnSpc>
                    <a:spcPct val="150000"/>
                  </a:lnSpc>
                  <a:buNone/>
                </a:pPr>
                <a:r>
                  <a:rPr lang="en-US" altLang="zh-CN" sz="2000" kern="0" dirty="0">
                    <a:latin typeface="Arial" panose="020B0604020202020204" pitchFamily="34" charset="0"/>
                    <a:cs typeface="Arial" panose="020B0604020202020204" pitchFamily="34" charset="0"/>
                  </a:rPr>
                  <a:t>  </a:t>
                </a:r>
                <a:r>
                  <a:rPr lang="en-US" altLang="zh-CN" sz="1800" kern="0" dirty="0">
                    <a:latin typeface="Arial" panose="020B0604020202020204" pitchFamily="34" charset="0"/>
                    <a:cs typeface="Arial" panose="020B0604020202020204" pitchFamily="34" charset="0"/>
                  </a:rPr>
                  <a:t>Where </a:t>
                </a:r>
                <a14:m>
                  <m:oMath xmlns:m="http://schemas.openxmlformats.org/officeDocument/2006/math">
                    <m:r>
                      <a:rPr lang="en-US" altLang="zh-CN" sz="1800" i="1" kern="0">
                        <a:latin typeface="Cambria Math" panose="02040503050406030204" pitchFamily="18" charset="0"/>
                        <a:cs typeface="Arial" panose="020B0604020202020204" pitchFamily="34" charset="0"/>
                      </a:rPr>
                      <m:t>𝑑</m:t>
                    </m:r>
                  </m:oMath>
                </a14:m>
                <a:r>
                  <a:rPr lang="en-US" altLang="zh-CN" sz="1800" kern="0" dirty="0">
                    <a:latin typeface="Arial" panose="020B0604020202020204" pitchFamily="34" charset="0"/>
                    <a:cs typeface="Arial" panose="020B0604020202020204" pitchFamily="34" charset="0"/>
                  </a:rPr>
                  <a:t> is default box with center (</a:t>
                </a:r>
                <a14:m>
                  <m:oMath xmlns:m="http://schemas.openxmlformats.org/officeDocument/2006/math">
                    <m:r>
                      <a:rPr lang="en-US" altLang="zh-CN" sz="1800" i="1" kern="0">
                        <a:latin typeface="Cambria Math" panose="02040503050406030204" pitchFamily="18" charset="0"/>
                        <a:cs typeface="Arial" panose="020B0604020202020204" pitchFamily="34" charset="0"/>
                      </a:rPr>
                      <m:t>𝑐𝑥</m:t>
                    </m:r>
                    <m:r>
                      <a:rPr lang="en-US" altLang="zh-CN" sz="1800" i="1" kern="0">
                        <a:latin typeface="Cambria Math" panose="02040503050406030204" pitchFamily="18" charset="0"/>
                        <a:cs typeface="Arial" panose="020B0604020202020204" pitchFamily="34" charset="0"/>
                      </a:rPr>
                      <m:t>, </m:t>
                    </m:r>
                    <m:r>
                      <a:rPr lang="en-US" altLang="zh-CN" sz="1800" i="1" kern="0">
                        <a:latin typeface="Cambria Math" panose="02040503050406030204" pitchFamily="18" charset="0"/>
                        <a:cs typeface="Arial" panose="020B0604020202020204" pitchFamily="34" charset="0"/>
                      </a:rPr>
                      <m:t>𝑐𝑦</m:t>
                    </m:r>
                  </m:oMath>
                </a14:m>
                <a:r>
                  <a:rPr lang="en-US" altLang="zh-CN" sz="1800" kern="0" dirty="0">
                    <a:latin typeface="Arial" panose="020B0604020202020204" pitchFamily="34" charset="0"/>
                    <a:cs typeface="Arial" panose="020B0604020202020204" pitchFamily="34" charset="0"/>
                  </a:rPr>
                  <a:t>), width (</a:t>
                </a:r>
                <a14:m>
                  <m:oMath xmlns:m="http://schemas.openxmlformats.org/officeDocument/2006/math">
                    <m:r>
                      <a:rPr lang="en-US" altLang="zh-CN" sz="1800" i="1" kern="0">
                        <a:latin typeface="Cambria Math" panose="02040503050406030204" pitchFamily="18" charset="0"/>
                        <a:cs typeface="Arial" panose="020B0604020202020204" pitchFamily="34" charset="0"/>
                      </a:rPr>
                      <m:t>𝑤</m:t>
                    </m:r>
                  </m:oMath>
                </a14:m>
                <a:r>
                  <a:rPr lang="en-US" altLang="zh-CN" sz="1800" kern="0" dirty="0">
                    <a:latin typeface="Arial" panose="020B0604020202020204" pitchFamily="34" charset="0"/>
                    <a:cs typeface="Arial" panose="020B0604020202020204" pitchFamily="34" charset="0"/>
                  </a:rPr>
                  <a:t>) and height (</a:t>
                </a:r>
                <a14:m>
                  <m:oMath xmlns:m="http://schemas.openxmlformats.org/officeDocument/2006/math">
                    <m:r>
                      <a:rPr lang="en-US" altLang="zh-CN" sz="1800" i="1" kern="0">
                        <a:latin typeface="Cambria Math" panose="02040503050406030204" pitchFamily="18" charset="0"/>
                        <a:cs typeface="Arial" panose="020B0604020202020204" pitchFamily="34" charset="0"/>
                      </a:rPr>
                      <m:t>h</m:t>
                    </m:r>
                  </m:oMath>
                </a14:m>
                <a:r>
                  <a:rPr lang="en-US" altLang="zh-CN" sz="1800" kern="0" dirty="0">
                    <a:latin typeface="Arial" panose="020B0604020202020204" pitchFamily="34" charset="0"/>
                    <a:cs typeface="Arial" panose="020B0604020202020204" pitchFamily="34" charset="0"/>
                  </a:rPr>
                  <a:t>)</a:t>
                </a:r>
              </a:p>
            </p:txBody>
          </p:sp>
        </mc:Choice>
        <mc:Fallback>
          <p:sp>
            <p:nvSpPr>
              <p:cNvPr id="11" name="內容版面配置區 2">
                <a:extLst>
                  <a:ext uri="{FF2B5EF4-FFF2-40B4-BE49-F238E27FC236}">
                    <a16:creationId xmlns:a16="http://schemas.microsoft.com/office/drawing/2014/main" id="{0005FF35-F593-4695-A342-3E481CECD8E1}"/>
                  </a:ext>
                </a:extLst>
              </p:cNvPr>
              <p:cNvSpPr txBox="1">
                <a:spLocks noRot="1" noChangeAspect="1" noMove="1" noResize="1" noEditPoints="1" noAdjustHandles="1" noChangeArrowheads="1" noChangeShapeType="1" noTextEdit="1"/>
              </p:cNvSpPr>
              <p:nvPr/>
            </p:nvSpPr>
            <p:spPr bwMode="auto">
              <a:xfrm>
                <a:off x="359025" y="5805266"/>
                <a:ext cx="8245424" cy="576063"/>
              </a:xfrm>
              <a:prstGeom prst="rect">
                <a:avLst/>
              </a:prstGeom>
              <a:blipFill>
                <a:blip r:embed="rId4"/>
                <a:stretch>
                  <a:fillRect b="-1263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grpSp>
        <p:nvGrpSpPr>
          <p:cNvPr id="5" name="Group 4"/>
          <p:cNvGrpSpPr/>
          <p:nvPr/>
        </p:nvGrpSpPr>
        <p:grpSpPr>
          <a:xfrm>
            <a:off x="503639" y="2869817"/>
            <a:ext cx="8136727" cy="2613692"/>
            <a:chOff x="611737" y="2573582"/>
            <a:chExt cx="8136727" cy="2613692"/>
          </a:xfrm>
        </p:grpSpPr>
        <mc:AlternateContent xmlns:mc="http://schemas.openxmlformats.org/markup-compatibility/2006" xmlns:a14="http://schemas.microsoft.com/office/drawing/2010/main">
          <mc:Choice Requires="a14">
            <p:sp>
              <p:nvSpPr>
                <p:cNvPr id="13" name="內容版面配置區 2">
                  <a:extLst>
                    <a:ext uri="{FF2B5EF4-FFF2-40B4-BE49-F238E27FC236}">
                      <a16:creationId xmlns:a16="http://schemas.microsoft.com/office/drawing/2014/main" id="{0005FF35-F593-4695-A342-3E481CECD8E1}"/>
                    </a:ext>
                  </a:extLst>
                </p:cNvPr>
                <p:cNvSpPr txBox="1">
                  <a:spLocks/>
                </p:cNvSpPr>
                <p:nvPr/>
              </p:nvSpPr>
              <p:spPr bwMode="auto">
                <a:xfrm>
                  <a:off x="8157229" y="3472610"/>
                  <a:ext cx="591235" cy="6703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algn="just" fontAlgn="ctr">
                    <a:lnSpc>
                      <a:spcPct val="150000"/>
                    </a:lnSpc>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(12)</m:t>
                        </m:r>
                      </m:oMath>
                    </m:oMathPara>
                  </a14:m>
                  <a:endParaRPr lang="en-US" altLang="zh-CN" sz="2000" kern="0" dirty="0">
                    <a:latin typeface="Arial" panose="020B0604020202020204" pitchFamily="34" charset="0"/>
                    <a:cs typeface="Arial" panose="020B0604020202020204" pitchFamily="34" charset="0"/>
                  </a:endParaRPr>
                </a:p>
              </p:txBody>
            </p:sp>
          </mc:Choice>
          <mc:Fallback xmlns="">
            <p:sp>
              <p:nvSpPr>
                <p:cNvPr id="13" name="內容版面配置區 2">
                  <a:extLst>
                    <a:ext uri="{FF2B5EF4-FFF2-40B4-BE49-F238E27FC236}">
                      <a16:creationId xmlns:a16="http://schemas.microsoft.com/office/drawing/2014/main" id="{0005FF35-F593-4695-A342-3E481CECD8E1}"/>
                    </a:ext>
                  </a:extLst>
                </p:cNvPr>
                <p:cNvSpPr txBox="1">
                  <a:spLocks noRot="1" noChangeAspect="1" noMove="1" noResize="1" noEditPoints="1" noAdjustHandles="1" noChangeArrowheads="1" noChangeShapeType="1" noTextEdit="1"/>
                </p:cNvSpPr>
                <p:nvPr/>
              </p:nvSpPr>
              <p:spPr bwMode="auto">
                <a:xfrm>
                  <a:off x="8157229" y="3472610"/>
                  <a:ext cx="591235" cy="670320"/>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2" name="Picture 1"/>
            <p:cNvPicPr>
              <a:picLocks noChangeAspect="1"/>
            </p:cNvPicPr>
            <p:nvPr/>
          </p:nvPicPr>
          <p:blipFill>
            <a:blip r:embed="rId6"/>
            <a:stretch>
              <a:fillRect/>
            </a:stretch>
          </p:blipFill>
          <p:spPr>
            <a:xfrm>
              <a:off x="611737" y="2573582"/>
              <a:ext cx="7320815" cy="2613692"/>
            </a:xfrm>
            <a:prstGeom prst="rect">
              <a:avLst/>
            </a:prstGeom>
          </p:spPr>
        </p:pic>
      </p:grpSp>
    </p:spTree>
    <p:extLst>
      <p:ext uri="{BB962C8B-B14F-4D97-AF65-F5344CB8AC3E}">
        <p14:creationId xmlns:p14="http://schemas.microsoft.com/office/powerpoint/2010/main" val="791540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 y="3"/>
            <a:ext cx="9144000" cy="720725"/>
          </a:xfrm>
        </p:spPr>
        <p:txBody>
          <a:bodyPr/>
          <a:lstStyle/>
          <a:p>
            <a:pPr algn="ctr"/>
            <a:r>
              <a:rPr lang="en-US" altLang="zh-TW" sz="3200" dirty="0">
                <a:latin typeface="Arial" panose="020B0604020202020204" pitchFamily="34" charset="0"/>
                <a:cs typeface="Arial" panose="020B0604020202020204" pitchFamily="34" charset="0"/>
              </a:rPr>
              <a:t>Contents</a:t>
            </a:r>
            <a:endParaRPr lang="zh-TW" altLang="en-US" sz="3200" dirty="0">
              <a:latin typeface="Arial" panose="020B0604020202020204" pitchFamily="34" charset="0"/>
              <a:cs typeface="Arial" panose="020B0604020202020204" pitchFamily="34" charset="0"/>
            </a:endParaRPr>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pSp>
        <p:nvGrpSpPr>
          <p:cNvPr id="7" name="Group 41"/>
          <p:cNvGrpSpPr>
            <a:grpSpLocks/>
          </p:cNvGrpSpPr>
          <p:nvPr/>
        </p:nvGrpSpPr>
        <p:grpSpPr bwMode="auto">
          <a:xfrm>
            <a:off x="2095600" y="1810544"/>
            <a:ext cx="4724400" cy="685800"/>
            <a:chOff x="1296" y="1824"/>
            <a:chExt cx="2976" cy="432"/>
          </a:xfrm>
          <a:solidFill>
            <a:schemeClr val="bg1"/>
          </a:solidFill>
        </p:grpSpPr>
        <p:sp>
          <p:nvSpPr>
            <p:cNvPr id="8" name="AutoShape 42"/>
            <p:cNvSpPr>
              <a:spLocks noChangeArrowheads="1"/>
            </p:cNvSpPr>
            <p:nvPr/>
          </p:nvSpPr>
          <p:spPr bwMode="gray">
            <a:xfrm>
              <a:off x="1536" y="1899"/>
              <a:ext cx="2736" cy="288"/>
            </a:xfrm>
            <a:prstGeom prst="roundRect">
              <a:avLst>
                <a:gd name="adj" fmla="val 16667"/>
              </a:avLst>
            </a:prstGeom>
            <a:grpFill/>
            <a:ln>
              <a:solidFill>
                <a:schemeClr val="bg1">
                  <a:lumMod val="95000"/>
                </a:schemeClr>
              </a:solidFill>
              <a:headEnd/>
              <a:tailEnd/>
            </a:ln>
            <a:extLst/>
          </p:spPr>
          <p:style>
            <a:lnRef idx="2">
              <a:schemeClr val="accent1"/>
            </a:lnRef>
            <a:fillRef idx="1">
              <a:schemeClr val="lt1"/>
            </a:fillRef>
            <a:effectRef idx="0">
              <a:schemeClr val="accent1"/>
            </a:effectRef>
            <a:fontRef idx="minor">
              <a:schemeClr val="dk1"/>
            </a:fontRef>
          </p:style>
          <p:txBody>
            <a:bodyPr wrap="none" anchor="ctr"/>
            <a:lstStyle/>
            <a:p>
              <a:endParaRPr lang="en-US">
                <a:solidFill>
                  <a:schemeClr val="bg1">
                    <a:lumMod val="85000"/>
                  </a:schemeClr>
                </a:solidFill>
              </a:endParaRPr>
            </a:p>
          </p:txBody>
        </p:sp>
        <p:sp>
          <p:nvSpPr>
            <p:cNvPr id="9" name="AutoShape 43"/>
            <p:cNvSpPr>
              <a:spLocks noChangeArrowheads="1"/>
            </p:cNvSpPr>
            <p:nvPr/>
          </p:nvSpPr>
          <p:spPr bwMode="gray">
            <a:xfrm>
              <a:off x="1296" y="1824"/>
              <a:ext cx="432" cy="432"/>
            </a:xfrm>
            <a:prstGeom prst="diamond">
              <a:avLst/>
            </a:prstGeom>
            <a:solidFill>
              <a:schemeClr val="bg1">
                <a:lumMod val="95000"/>
              </a:schemeClr>
            </a:solidFill>
            <a:ln>
              <a:solidFill>
                <a:schemeClr val="bg1"/>
              </a:solidFill>
              <a:headEnd/>
              <a:tailEnd/>
            </a:ln>
          </p:spPr>
          <p:style>
            <a:lnRef idx="2">
              <a:schemeClr val="accent1"/>
            </a:lnRef>
            <a:fillRef idx="1">
              <a:schemeClr val="lt1"/>
            </a:fillRef>
            <a:effectRef idx="0">
              <a:schemeClr val="accent1"/>
            </a:effectRef>
            <a:fontRef idx="minor">
              <a:schemeClr val="dk1"/>
            </a:fontRef>
          </p:style>
          <p:txBody>
            <a:bodyPr wrap="none" anchor="ctr"/>
            <a:lstStyle/>
            <a:p>
              <a:endParaRPr lang="en-US">
                <a:solidFill>
                  <a:schemeClr val="bg1">
                    <a:lumMod val="85000"/>
                  </a:schemeClr>
                </a:solidFill>
              </a:endParaRPr>
            </a:p>
          </p:txBody>
        </p:sp>
        <p:sp>
          <p:nvSpPr>
            <p:cNvPr id="10" name="Text Box 44"/>
            <p:cNvSpPr txBox="1">
              <a:spLocks noChangeArrowheads="1"/>
            </p:cNvSpPr>
            <p:nvPr/>
          </p:nvSpPr>
          <p:spPr bwMode="gray">
            <a:xfrm>
              <a:off x="1824" y="1920"/>
              <a:ext cx="2160" cy="291"/>
            </a:xfrm>
            <a:prstGeom prst="rect">
              <a:avLst/>
            </a:prstGeom>
            <a:noFill/>
            <a:ln>
              <a:noFill/>
            </a:ln>
            <a:extLst/>
          </p:spPr>
          <p:style>
            <a:lnRef idx="2">
              <a:schemeClr val="accent1"/>
            </a:lnRef>
            <a:fillRef idx="1">
              <a:schemeClr val="lt1"/>
            </a:fillRef>
            <a:effectRef idx="0">
              <a:schemeClr val="accent1"/>
            </a:effectRef>
            <a:fontRef idx="minor">
              <a:schemeClr val="dk1"/>
            </a:fontRef>
          </p:style>
          <p:txBody>
            <a:bodyPr>
              <a:spAutoFit/>
            </a:bodyPr>
            <a:lstStyle/>
            <a:p>
              <a:pPr eaLnBrk="0" hangingPunct="0"/>
              <a:r>
                <a:rPr lang="en-US" sz="2400" b="1" dirty="0">
                  <a:solidFill>
                    <a:schemeClr val="bg1">
                      <a:lumMod val="85000"/>
                    </a:schemeClr>
                  </a:solidFill>
                </a:rPr>
                <a:t>Introduction</a:t>
              </a:r>
              <a:endParaRPr lang="en-US" sz="2400" b="1" dirty="0">
                <a:solidFill>
                  <a:schemeClr val="bg1">
                    <a:lumMod val="85000"/>
                  </a:schemeClr>
                </a:solidFill>
              </a:endParaRPr>
            </a:p>
          </p:txBody>
        </p:sp>
        <p:sp>
          <p:nvSpPr>
            <p:cNvPr id="11" name="Text Box 45"/>
            <p:cNvSpPr txBox="1">
              <a:spLocks noChangeArrowheads="1"/>
            </p:cNvSpPr>
            <p:nvPr/>
          </p:nvSpPr>
          <p:spPr bwMode="gray">
            <a:xfrm>
              <a:off x="1393" y="1886"/>
              <a:ext cx="222" cy="291"/>
            </a:xfrm>
            <a:prstGeom prst="rect">
              <a:avLst/>
            </a:prstGeom>
            <a:solidFill>
              <a:schemeClr val="bg1">
                <a:lumMod val="95000"/>
              </a:schemeClr>
            </a:solidFill>
            <a:ln>
              <a:solidFill>
                <a:schemeClr val="bg1"/>
              </a:solidFill>
            </a:ln>
            <a:extLst/>
          </p:spPr>
          <p:style>
            <a:lnRef idx="2">
              <a:schemeClr val="accent1"/>
            </a:lnRef>
            <a:fillRef idx="1">
              <a:schemeClr val="lt1"/>
            </a:fillRef>
            <a:effectRef idx="0">
              <a:schemeClr val="accent1"/>
            </a:effectRef>
            <a:fontRef idx="minor">
              <a:schemeClr val="dk1"/>
            </a:fontRef>
          </p:style>
          <p:txBody>
            <a:bodyPr wrap="none">
              <a:spAutoFit/>
            </a:bodyPr>
            <a:lstStyle/>
            <a:p>
              <a:pPr algn="ctr" eaLnBrk="0" hangingPunct="0"/>
              <a:r>
                <a:rPr lang="en-US" sz="2400" dirty="0">
                  <a:solidFill>
                    <a:schemeClr val="bg1">
                      <a:lumMod val="85000"/>
                    </a:schemeClr>
                  </a:solidFill>
                </a:rPr>
                <a:t>I</a:t>
              </a:r>
            </a:p>
          </p:txBody>
        </p:sp>
      </p:grpSp>
      <p:grpSp>
        <p:nvGrpSpPr>
          <p:cNvPr id="33" name="Group 51"/>
          <p:cNvGrpSpPr>
            <a:grpSpLocks/>
          </p:cNvGrpSpPr>
          <p:nvPr/>
        </p:nvGrpSpPr>
        <p:grpSpPr bwMode="auto">
          <a:xfrm>
            <a:off x="2095600" y="2754744"/>
            <a:ext cx="4724400" cy="685800"/>
            <a:chOff x="1296" y="1824"/>
            <a:chExt cx="2976" cy="432"/>
          </a:xfrm>
        </p:grpSpPr>
        <p:sp>
          <p:nvSpPr>
            <p:cNvPr id="34" name="AutoShape 52"/>
            <p:cNvSpPr>
              <a:spLocks noChangeArrowheads="1"/>
            </p:cNvSpPr>
            <p:nvPr/>
          </p:nvSpPr>
          <p:spPr bwMode="gray">
            <a:xfrm>
              <a:off x="1536" y="1899"/>
              <a:ext cx="2736" cy="288"/>
            </a:xfrm>
            <a:prstGeom prst="roundRect">
              <a:avLst>
                <a:gd name="adj" fmla="val 16667"/>
              </a:avLst>
            </a:prstGeom>
            <a:ln>
              <a:headEnd/>
              <a:tailEnd/>
            </a:ln>
            <a:extLst/>
          </p:spPr>
          <p:style>
            <a:lnRef idx="2">
              <a:schemeClr val="accent5"/>
            </a:lnRef>
            <a:fillRef idx="1">
              <a:schemeClr val="lt1"/>
            </a:fillRef>
            <a:effectRef idx="0">
              <a:schemeClr val="accent5"/>
            </a:effectRef>
            <a:fontRef idx="minor">
              <a:schemeClr val="dk1"/>
            </a:fontRef>
          </p:style>
          <p:txBody>
            <a:bodyPr wrap="none" anchor="ctr"/>
            <a:lstStyle/>
            <a:p>
              <a:endParaRPr lang="en-US" sz="2400">
                <a:solidFill>
                  <a:schemeClr val="bg1">
                    <a:lumMod val="85000"/>
                  </a:schemeClr>
                </a:solidFill>
              </a:endParaRPr>
            </a:p>
          </p:txBody>
        </p:sp>
        <p:sp>
          <p:nvSpPr>
            <p:cNvPr id="35" name="AutoShape 53"/>
            <p:cNvSpPr>
              <a:spLocks noChangeArrowheads="1"/>
            </p:cNvSpPr>
            <p:nvPr/>
          </p:nvSpPr>
          <p:spPr bwMode="gray">
            <a:xfrm>
              <a:off x="1296" y="1824"/>
              <a:ext cx="432" cy="432"/>
            </a:xfrm>
            <a:prstGeom prst="diamond">
              <a:avLst/>
            </a:prstGeom>
            <a:ln>
              <a:solidFill>
                <a:schemeClr val="bg1">
                  <a:lumMod val="95000"/>
                </a:schemeClr>
              </a:solidFill>
              <a:headEnd/>
              <a:tailEnd/>
            </a:ln>
          </p:spPr>
          <p:style>
            <a:lnRef idx="2">
              <a:schemeClr val="accent1"/>
            </a:lnRef>
            <a:fillRef idx="1">
              <a:schemeClr val="lt1"/>
            </a:fillRef>
            <a:effectRef idx="0">
              <a:schemeClr val="accent1"/>
            </a:effectRef>
            <a:fontRef idx="minor">
              <a:schemeClr val="dk1"/>
            </a:fontRef>
          </p:style>
          <p:txBody>
            <a:bodyPr wrap="none" anchor="ctr"/>
            <a:lstStyle/>
            <a:p>
              <a:endParaRPr lang="en-US" sz="2400">
                <a:solidFill>
                  <a:schemeClr val="bg1">
                    <a:lumMod val="85000"/>
                  </a:schemeClr>
                </a:solidFill>
              </a:endParaRPr>
            </a:p>
          </p:txBody>
        </p:sp>
        <p:sp>
          <p:nvSpPr>
            <p:cNvPr id="36" name="Text Box 54"/>
            <p:cNvSpPr txBox="1">
              <a:spLocks noChangeArrowheads="1"/>
            </p:cNvSpPr>
            <p:nvPr/>
          </p:nvSpPr>
          <p:spPr bwMode="gray">
            <a:xfrm>
              <a:off x="1872" y="1920"/>
              <a:ext cx="2160" cy="29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b="1" dirty="0">
                  <a:solidFill>
                    <a:schemeClr val="bg1">
                      <a:lumMod val="85000"/>
                    </a:schemeClr>
                  </a:solidFill>
                </a:rPr>
                <a:t>Previous works</a:t>
              </a:r>
              <a:endParaRPr lang="en-US" sz="2400" b="1" dirty="0">
                <a:solidFill>
                  <a:schemeClr val="bg1">
                    <a:lumMod val="85000"/>
                  </a:schemeClr>
                </a:solidFill>
              </a:endParaRPr>
            </a:p>
          </p:txBody>
        </p:sp>
        <p:sp>
          <p:nvSpPr>
            <p:cNvPr id="37" name="Text Box 55"/>
            <p:cNvSpPr txBox="1">
              <a:spLocks noChangeArrowheads="1"/>
            </p:cNvSpPr>
            <p:nvPr/>
          </p:nvSpPr>
          <p:spPr bwMode="gray">
            <a:xfrm>
              <a:off x="1340" y="1886"/>
              <a:ext cx="328" cy="291"/>
            </a:xfrm>
            <a:prstGeom prst="rect">
              <a:avLst/>
            </a:prstGeom>
            <a:solidFill>
              <a:schemeClr val="bg1">
                <a:lumMod val="95000"/>
              </a:schemeClr>
            </a:solidFill>
            <a:ln>
              <a:solidFill>
                <a:schemeClr val="bg1">
                  <a:lumMod val="95000"/>
                </a:schemeClr>
              </a:solidFill>
            </a:ln>
            <a:extLst/>
          </p:spPr>
          <p:style>
            <a:lnRef idx="2">
              <a:schemeClr val="accent1"/>
            </a:lnRef>
            <a:fillRef idx="1">
              <a:schemeClr val="lt1"/>
            </a:fillRef>
            <a:effectRef idx="0">
              <a:schemeClr val="accent1"/>
            </a:effectRef>
            <a:fontRef idx="minor">
              <a:schemeClr val="dk1"/>
            </a:fontRef>
          </p:style>
          <p:txBody>
            <a:bodyPr wrap="none">
              <a:spAutoFit/>
            </a:bodyPr>
            <a:lstStyle/>
            <a:p>
              <a:pPr algn="ctr" eaLnBrk="0" hangingPunct="0"/>
              <a:r>
                <a:rPr lang="en-US" sz="2400" dirty="0">
                  <a:solidFill>
                    <a:schemeClr val="bg1">
                      <a:lumMod val="85000"/>
                    </a:schemeClr>
                  </a:solidFill>
                </a:rPr>
                <a:t>II</a:t>
              </a:r>
              <a:endParaRPr lang="en-US" sz="2400" dirty="0">
                <a:solidFill>
                  <a:schemeClr val="bg1">
                    <a:lumMod val="85000"/>
                  </a:schemeClr>
                </a:solidFill>
              </a:endParaRPr>
            </a:p>
          </p:txBody>
        </p:sp>
      </p:grpSp>
      <p:grpSp>
        <p:nvGrpSpPr>
          <p:cNvPr id="28" name="Group 56"/>
          <p:cNvGrpSpPr>
            <a:grpSpLocks/>
          </p:cNvGrpSpPr>
          <p:nvPr/>
        </p:nvGrpSpPr>
        <p:grpSpPr bwMode="auto">
          <a:xfrm>
            <a:off x="2095600" y="3592944"/>
            <a:ext cx="4724400" cy="685800"/>
            <a:chOff x="1296" y="1824"/>
            <a:chExt cx="2976" cy="432"/>
          </a:xfrm>
        </p:grpSpPr>
        <p:sp>
          <p:nvSpPr>
            <p:cNvPr id="29" name="AutoShape 57"/>
            <p:cNvSpPr>
              <a:spLocks noChangeArrowheads="1"/>
            </p:cNvSpPr>
            <p:nvPr/>
          </p:nvSpPr>
          <p:spPr bwMode="gray">
            <a:xfrm>
              <a:off x="1536" y="1899"/>
              <a:ext cx="2736" cy="288"/>
            </a:xfrm>
            <a:prstGeom prst="roundRect">
              <a:avLst>
                <a:gd name="adj" fmla="val 16667"/>
              </a:avLst>
            </a:prstGeom>
            <a:ln>
              <a:headEnd/>
              <a:tailEnd/>
            </a:ln>
            <a:extLst/>
          </p:spPr>
          <p:style>
            <a:lnRef idx="2">
              <a:schemeClr val="accent5"/>
            </a:lnRef>
            <a:fillRef idx="1">
              <a:schemeClr val="lt1"/>
            </a:fillRef>
            <a:effectRef idx="0">
              <a:schemeClr val="accent5"/>
            </a:effectRef>
            <a:fontRef idx="minor">
              <a:schemeClr val="dk1"/>
            </a:fontRef>
          </p:style>
          <p:txBody>
            <a:bodyPr wrap="none" anchor="ctr"/>
            <a:lstStyle/>
            <a:p>
              <a:pPr algn="ctr"/>
              <a:endParaRPr lang="en-US">
                <a:solidFill>
                  <a:schemeClr val="bg1">
                    <a:lumMod val="85000"/>
                  </a:schemeClr>
                </a:solidFill>
              </a:endParaRPr>
            </a:p>
          </p:txBody>
        </p:sp>
        <p:sp>
          <p:nvSpPr>
            <p:cNvPr id="30" name="AutoShape 58"/>
            <p:cNvSpPr>
              <a:spLocks noChangeArrowheads="1"/>
            </p:cNvSpPr>
            <p:nvPr/>
          </p:nvSpPr>
          <p:spPr bwMode="gray">
            <a:xfrm>
              <a:off x="1296" y="1824"/>
              <a:ext cx="432" cy="432"/>
            </a:xfrm>
            <a:prstGeom prst="diamond">
              <a:avLst/>
            </a:prstGeom>
            <a:solidFill>
              <a:schemeClr val="bg1">
                <a:lumMod val="95000"/>
              </a:schemeClr>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solidFill>
                  <a:schemeClr val="bg1">
                    <a:lumMod val="85000"/>
                  </a:schemeClr>
                </a:solidFill>
              </a:endParaRPr>
            </a:p>
          </p:txBody>
        </p:sp>
        <p:sp>
          <p:nvSpPr>
            <p:cNvPr id="31" name="Text Box 59"/>
            <p:cNvSpPr txBox="1">
              <a:spLocks noChangeArrowheads="1"/>
            </p:cNvSpPr>
            <p:nvPr/>
          </p:nvSpPr>
          <p:spPr bwMode="gray">
            <a:xfrm>
              <a:off x="1872" y="1917"/>
              <a:ext cx="2160" cy="291"/>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b="1" dirty="0">
                  <a:solidFill>
                    <a:schemeClr val="bg1">
                      <a:lumMod val="85000"/>
                    </a:schemeClr>
                  </a:solidFill>
                </a:rPr>
                <a:t>Proposed Method</a:t>
              </a:r>
              <a:endParaRPr lang="en-US" sz="2400" b="1" dirty="0">
                <a:solidFill>
                  <a:schemeClr val="bg1">
                    <a:lumMod val="85000"/>
                  </a:schemeClr>
                </a:solidFill>
              </a:endParaRPr>
            </a:p>
          </p:txBody>
        </p:sp>
        <p:sp>
          <p:nvSpPr>
            <p:cNvPr id="32" name="Text Box 60"/>
            <p:cNvSpPr txBox="1">
              <a:spLocks noChangeArrowheads="1"/>
            </p:cNvSpPr>
            <p:nvPr/>
          </p:nvSpPr>
          <p:spPr bwMode="gray">
            <a:xfrm>
              <a:off x="1316" y="1886"/>
              <a:ext cx="380" cy="252"/>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000" dirty="0">
                  <a:solidFill>
                    <a:schemeClr val="bg1">
                      <a:lumMod val="85000"/>
                    </a:schemeClr>
                  </a:solidFill>
                </a:rPr>
                <a:t>III</a:t>
              </a:r>
              <a:endParaRPr lang="en-US" sz="2000" dirty="0">
                <a:solidFill>
                  <a:schemeClr val="bg1">
                    <a:lumMod val="85000"/>
                  </a:schemeClr>
                </a:solidFill>
              </a:endParaRPr>
            </a:p>
          </p:txBody>
        </p:sp>
      </p:grpSp>
      <p:grpSp>
        <p:nvGrpSpPr>
          <p:cNvPr id="38" name="Group 51"/>
          <p:cNvGrpSpPr>
            <a:grpSpLocks/>
          </p:cNvGrpSpPr>
          <p:nvPr/>
        </p:nvGrpSpPr>
        <p:grpSpPr bwMode="auto">
          <a:xfrm>
            <a:off x="2123728" y="4509120"/>
            <a:ext cx="4724400" cy="685800"/>
            <a:chOff x="1296" y="1824"/>
            <a:chExt cx="2976" cy="432"/>
          </a:xfrm>
        </p:grpSpPr>
        <p:sp>
          <p:nvSpPr>
            <p:cNvPr id="39" name="AutoShape 52"/>
            <p:cNvSpPr>
              <a:spLocks noChangeArrowheads="1"/>
            </p:cNvSpPr>
            <p:nvPr/>
          </p:nvSpPr>
          <p:spPr bwMode="gray">
            <a:xfrm>
              <a:off x="1536" y="1899"/>
              <a:ext cx="2736" cy="288"/>
            </a:xfrm>
            <a:prstGeom prst="roundRect">
              <a:avLst>
                <a:gd name="adj" fmla="val 16667"/>
              </a:avLst>
            </a:prstGeom>
            <a:noFill/>
            <a:ln w="28575" algn="ctr">
              <a:solidFill>
                <a:schemeClr val="hlink"/>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hlink"/>
                  </a:solidFill>
                </a14:hiddenFill>
              </a:ext>
            </a:extLst>
          </p:spPr>
          <p:txBody>
            <a:bodyPr wrap="none" anchor="ctr"/>
            <a:lstStyle/>
            <a:p>
              <a:endParaRPr lang="en-US" sz="2400"/>
            </a:p>
          </p:txBody>
        </p:sp>
        <p:sp>
          <p:nvSpPr>
            <p:cNvPr id="40" name="AutoShape 53"/>
            <p:cNvSpPr>
              <a:spLocks noChangeArrowheads="1"/>
            </p:cNvSpPr>
            <p:nvPr/>
          </p:nvSpPr>
          <p:spPr bwMode="gray">
            <a:xfrm>
              <a:off x="1296" y="1824"/>
              <a:ext cx="432" cy="432"/>
            </a:xfrm>
            <a:prstGeom prst="diamond">
              <a:avLst/>
            </a:prstGeom>
            <a:solidFill>
              <a:schemeClr val="hlink"/>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a:p>
          </p:txBody>
        </p:sp>
        <p:sp>
          <p:nvSpPr>
            <p:cNvPr id="41" name="Text Box 54"/>
            <p:cNvSpPr txBox="1">
              <a:spLocks noChangeArrowheads="1"/>
            </p:cNvSpPr>
            <p:nvPr/>
          </p:nvSpPr>
          <p:spPr bwMode="gray">
            <a:xfrm>
              <a:off x="1872" y="1920"/>
              <a:ext cx="2160" cy="29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b="1" dirty="0"/>
                <a:t>Experimental Results </a:t>
              </a:r>
            </a:p>
          </p:txBody>
        </p:sp>
        <p:sp>
          <p:nvSpPr>
            <p:cNvPr id="42" name="Text Box 55"/>
            <p:cNvSpPr txBox="1">
              <a:spLocks noChangeArrowheads="1"/>
            </p:cNvSpPr>
            <p:nvPr/>
          </p:nvSpPr>
          <p:spPr bwMode="gray">
            <a:xfrm>
              <a:off x="1330" y="1886"/>
              <a:ext cx="349" cy="29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solidFill>
                </a:rPr>
                <a:t>IV</a:t>
              </a:r>
              <a:endParaRPr lang="en-US" sz="2400" dirty="0">
                <a:solidFill>
                  <a:schemeClr val="bg1"/>
                </a:solidFill>
              </a:endParaRPr>
            </a:p>
          </p:txBody>
        </p:sp>
      </p:grpSp>
    </p:spTree>
    <p:extLst>
      <p:ext uri="{BB962C8B-B14F-4D97-AF65-F5344CB8AC3E}">
        <p14:creationId xmlns:p14="http://schemas.microsoft.com/office/powerpoint/2010/main" val="12377725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 y="3"/>
            <a:ext cx="9144000" cy="720725"/>
          </a:xfrm>
        </p:spPr>
        <p:txBody>
          <a:bodyPr/>
          <a:lstStyle/>
          <a:p>
            <a:pPr algn="ctr"/>
            <a:r>
              <a:rPr lang="en-US" altLang="zh-TW" sz="3200" dirty="0">
                <a:latin typeface="Arial" panose="020B0604020202020204" pitchFamily="34" charset="0"/>
                <a:cs typeface="Arial" panose="020B0604020202020204" pitchFamily="34" charset="0"/>
              </a:rPr>
              <a:t>IV. Experimental Results </a:t>
            </a:r>
            <a:endParaRPr lang="zh-TW" altLang="en-US" sz="3200" dirty="0">
              <a:latin typeface="Arial" panose="020B0604020202020204" pitchFamily="34" charset="0"/>
              <a:cs typeface="Arial" panose="020B0604020202020204" pitchFamily="34" charset="0"/>
            </a:endParaRPr>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85" name="內容版面配置區 2">
            <a:extLst>
              <a:ext uri="{FF2B5EF4-FFF2-40B4-BE49-F238E27FC236}">
                <a16:creationId xmlns:a16="http://schemas.microsoft.com/office/drawing/2014/main" id="{0005FF35-F593-4695-A342-3E481CECD8E1}"/>
              </a:ext>
            </a:extLst>
          </p:cNvPr>
          <p:cNvSpPr txBox="1">
            <a:spLocks/>
          </p:cNvSpPr>
          <p:nvPr/>
        </p:nvSpPr>
        <p:spPr bwMode="auto">
          <a:xfrm>
            <a:off x="359025" y="1455668"/>
            <a:ext cx="8784976" cy="1449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fontAlgn="ctr">
              <a:lnSpc>
                <a:spcPct val="150000"/>
              </a:lnSpc>
            </a:pPr>
            <a:r>
              <a:rPr lang="en-US" altLang="zh-CN" sz="2000" b="1" kern="0" dirty="0">
                <a:latin typeface="Arial" panose="020B0604020202020204" pitchFamily="34" charset="0"/>
                <a:cs typeface="Arial" panose="020B0604020202020204" pitchFamily="34" charset="0"/>
              </a:rPr>
              <a:t>Synthetic fog Dataset (FOD dataset):</a:t>
            </a:r>
          </a:p>
          <a:p>
            <a:pPr lvl="1">
              <a:buFont typeface="Courier New" panose="02070309020205020404" pitchFamily="49" charset="0"/>
              <a:buChar char="o"/>
            </a:pPr>
            <a:r>
              <a:rPr lang="en-US" sz="1800" dirty="0">
                <a:latin typeface="Arial" panose="020B0604020202020204" pitchFamily="34" charset="0"/>
                <a:cs typeface="Arial" panose="020B0604020202020204" pitchFamily="34" charset="0"/>
              </a:rPr>
              <a:t>2000 images are collected from cityscapes dataset [12]</a:t>
            </a:r>
          </a:p>
          <a:p>
            <a:pPr lvl="1">
              <a:buFont typeface="Courier New" panose="02070309020205020404" pitchFamily="49" charset="0"/>
              <a:buChar char="o"/>
            </a:pPr>
            <a:r>
              <a:rPr lang="en-US" sz="1800" dirty="0">
                <a:latin typeface="Arial" panose="020B0604020202020204" pitchFamily="34" charset="0"/>
                <a:cs typeface="Arial" panose="020B0604020202020204" pitchFamily="34" charset="0"/>
              </a:rPr>
              <a:t>C</a:t>
            </a:r>
            <a:r>
              <a:rPr lang="en-US" sz="1800" dirty="0">
                <a:latin typeface="Arial" panose="020B0604020202020204" pitchFamily="34" charset="0"/>
                <a:cs typeface="Arial" panose="020B0604020202020204" pitchFamily="34" charset="0"/>
              </a:rPr>
              <a:t>reate three synthesis fog sets using </a:t>
            </a:r>
            <a:r>
              <a:rPr lang="en-US" sz="1800" dirty="0">
                <a:latin typeface="Arial" panose="020B0604020202020204" pitchFamily="34" charset="0"/>
                <a:cs typeface="Arial" panose="020B0604020202020204" pitchFamily="34" charset="0"/>
              </a:rPr>
              <a:t>[13] : </a:t>
            </a:r>
            <a:r>
              <a:rPr lang="en-US" sz="1800" dirty="0">
                <a:latin typeface="Arial" panose="020B0604020202020204" pitchFamily="34" charset="0"/>
                <a:cs typeface="Arial" panose="020B0604020202020204" pitchFamily="34" charset="0"/>
              </a:rPr>
              <a:t>Light fog, medium fog and heavy fog </a:t>
            </a:r>
          </a:p>
        </p:txBody>
      </p:sp>
      <p:sp>
        <p:nvSpPr>
          <p:cNvPr id="87" name="內容版面配置區 2">
            <a:extLst>
              <a:ext uri="{FF2B5EF4-FFF2-40B4-BE49-F238E27FC236}">
                <a16:creationId xmlns:a16="http://schemas.microsoft.com/office/drawing/2014/main" id="{0005FF35-F593-4695-A342-3E481CECD8E1}"/>
              </a:ext>
            </a:extLst>
          </p:cNvPr>
          <p:cNvSpPr txBox="1">
            <a:spLocks/>
          </p:cNvSpPr>
          <p:nvPr/>
        </p:nvSpPr>
        <p:spPr bwMode="auto">
          <a:xfrm>
            <a:off x="251521" y="5229201"/>
            <a:ext cx="7344816" cy="1495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fontAlgn="ctr">
              <a:lnSpc>
                <a:spcPct val="150000"/>
              </a:lnSpc>
            </a:pPr>
            <a:r>
              <a:rPr lang="en-US" altLang="zh-CN" sz="2000" b="1" kern="0" dirty="0">
                <a:latin typeface="Arial" panose="020B0604020202020204" pitchFamily="34" charset="0"/>
                <a:cs typeface="Arial" panose="020B0604020202020204" pitchFamily="34" charset="0"/>
              </a:rPr>
              <a:t>Foggy-driving dataset </a:t>
            </a:r>
            <a:r>
              <a:rPr lang="en-US" altLang="zh-CN" sz="2000" kern="0" dirty="0">
                <a:latin typeface="Arial" panose="020B0604020202020204" pitchFamily="34" charset="0"/>
                <a:cs typeface="Arial" panose="020B0604020202020204" pitchFamily="34" charset="0"/>
              </a:rPr>
              <a:t>[13]</a:t>
            </a:r>
          </a:p>
          <a:p>
            <a:pPr lvl="1">
              <a:lnSpc>
                <a:spcPct val="150000"/>
              </a:lnSpc>
              <a:buFont typeface="Courier New" panose="02070309020205020404" pitchFamily="49" charset="0"/>
              <a:buChar char="o"/>
            </a:pPr>
            <a:r>
              <a:rPr lang="en-US" sz="1800" dirty="0">
                <a:latin typeface="Arial" panose="020B0604020202020204" pitchFamily="34" charset="0"/>
                <a:cs typeface="Arial" panose="020B0604020202020204" pitchFamily="34" charset="0"/>
              </a:rPr>
              <a:t> A natural foggy dataset that is used for testing object </a:t>
            </a:r>
            <a:r>
              <a:rPr lang="en-US" sz="1800" dirty="0">
                <a:latin typeface="Arial" panose="020B0604020202020204" pitchFamily="34" charset="0"/>
                <a:cs typeface="Arial" panose="020B0604020202020204" pitchFamily="34" charset="0"/>
              </a:rPr>
              <a:t>detection</a:t>
            </a:r>
          </a:p>
          <a:p>
            <a:pPr lvl="1">
              <a:lnSpc>
                <a:spcPct val="150000"/>
              </a:lnSpc>
              <a:buFont typeface="Courier New" panose="02070309020205020404" pitchFamily="49" charset="0"/>
              <a:buChar char="o"/>
            </a:pPr>
            <a:r>
              <a:rPr lang="en-US" sz="1800" dirty="0">
                <a:latin typeface="Arial" panose="020B0604020202020204" pitchFamily="34" charset="0"/>
                <a:cs typeface="Arial" panose="020B0604020202020204" pitchFamily="34" charset="0"/>
              </a:rPr>
              <a:t>Classes: Car (456 instances), person (297 instances)</a:t>
            </a:r>
            <a:endParaRPr lang="en-US" sz="1800" dirty="0">
              <a:latin typeface="Arial" panose="020B0604020202020204" pitchFamily="34" charset="0"/>
              <a:cs typeface="Arial" panose="020B0604020202020204" pitchFamily="34" charset="0"/>
            </a:endParaRPr>
          </a:p>
        </p:txBody>
      </p:sp>
      <p:sp>
        <p:nvSpPr>
          <p:cNvPr id="7" name="內容版面配置區 2">
            <a:extLst>
              <a:ext uri="{FF2B5EF4-FFF2-40B4-BE49-F238E27FC236}">
                <a16:creationId xmlns:a16="http://schemas.microsoft.com/office/drawing/2014/main" id="{0005FF35-F593-4695-A342-3E481CECD8E1}"/>
              </a:ext>
            </a:extLst>
          </p:cNvPr>
          <p:cNvSpPr txBox="1">
            <a:spLocks/>
          </p:cNvSpPr>
          <p:nvPr/>
        </p:nvSpPr>
        <p:spPr bwMode="auto">
          <a:xfrm>
            <a:off x="107505" y="836712"/>
            <a:ext cx="7848872" cy="504056"/>
          </a:xfrm>
          <a:prstGeom prst="rect">
            <a:avLst/>
          </a:prstGeom>
          <a:noFill/>
          <a:ln>
            <a:noFill/>
          </a:ln>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fontAlgn="ctr">
              <a:lnSpc>
                <a:spcPct val="150000"/>
              </a:lnSpc>
              <a:buNone/>
            </a:pPr>
            <a:r>
              <a:rPr lang="en-US" altLang="zh-CN" sz="2400" b="1" kern="0" dirty="0">
                <a:latin typeface="Arial" panose="020B0604020202020204" pitchFamily="34" charset="0"/>
                <a:cs typeface="Arial" panose="020B0604020202020204" pitchFamily="34" charset="0"/>
              </a:rPr>
              <a:t>4.1. Object detection in foggy weather conditions</a:t>
            </a:r>
          </a:p>
        </p:txBody>
      </p:sp>
      <p:pic>
        <p:nvPicPr>
          <p:cNvPr id="5" name="Picture 4"/>
          <p:cNvPicPr>
            <a:picLocks noChangeAspect="1"/>
          </p:cNvPicPr>
          <p:nvPr/>
        </p:nvPicPr>
        <p:blipFill>
          <a:blip r:embed="rId3"/>
          <a:stretch>
            <a:fillRect/>
          </a:stretch>
        </p:blipFill>
        <p:spPr>
          <a:xfrm>
            <a:off x="2483769" y="2968374"/>
            <a:ext cx="4176465" cy="2100888"/>
          </a:xfrm>
          <a:prstGeom prst="rect">
            <a:avLst/>
          </a:prstGeom>
        </p:spPr>
      </p:pic>
    </p:spTree>
    <p:extLst>
      <p:ext uri="{BB962C8B-B14F-4D97-AF65-F5344CB8AC3E}">
        <p14:creationId xmlns:p14="http://schemas.microsoft.com/office/powerpoint/2010/main" val="367222767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 y="3"/>
            <a:ext cx="9144000" cy="720725"/>
          </a:xfrm>
        </p:spPr>
        <p:txBody>
          <a:bodyPr/>
          <a:lstStyle/>
          <a:p>
            <a:pPr algn="ctr"/>
            <a:r>
              <a:rPr lang="en-US" altLang="zh-TW" sz="3200" dirty="0">
                <a:latin typeface="Arial" panose="020B0604020202020204" pitchFamily="34" charset="0"/>
                <a:cs typeface="Arial" panose="020B0604020202020204" pitchFamily="34" charset="0"/>
              </a:rPr>
              <a:t>IV. </a:t>
            </a:r>
            <a:r>
              <a:rPr lang="en-US" altLang="zh-TW" sz="3200" dirty="0">
                <a:latin typeface="Arial" panose="020B0604020202020204" pitchFamily="34" charset="0"/>
                <a:cs typeface="Arial" panose="020B0604020202020204" pitchFamily="34" charset="0"/>
              </a:rPr>
              <a:t>Experimental Results </a:t>
            </a:r>
            <a:endParaRPr lang="zh-TW" altLang="en-US" sz="3200" dirty="0">
              <a:latin typeface="Arial" panose="020B0604020202020204" pitchFamily="34" charset="0"/>
              <a:cs typeface="Arial" panose="020B0604020202020204" pitchFamily="34" charset="0"/>
            </a:endParaRPr>
          </a:p>
        </p:txBody>
      </p:sp>
      <p:sp>
        <p:nvSpPr>
          <p:cNvPr id="60" name="內容版面配置區 2">
            <a:extLst>
              <a:ext uri="{FF2B5EF4-FFF2-40B4-BE49-F238E27FC236}">
                <a16:creationId xmlns:a16="http://schemas.microsoft.com/office/drawing/2014/main" id="{0005FF35-F593-4695-A342-3E481CECD8E1}"/>
              </a:ext>
            </a:extLst>
          </p:cNvPr>
          <p:cNvSpPr txBox="1">
            <a:spLocks/>
          </p:cNvSpPr>
          <p:nvPr/>
        </p:nvSpPr>
        <p:spPr bwMode="auto">
          <a:xfrm>
            <a:off x="251522" y="1340771"/>
            <a:ext cx="8496944" cy="864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fontAlgn="ctr">
              <a:lnSpc>
                <a:spcPct val="150000"/>
              </a:lnSpc>
              <a:buFont typeface="Wingdings" panose="05000000000000000000" pitchFamily="2" charset="2"/>
              <a:buChar char="v"/>
            </a:pPr>
            <a:r>
              <a:rPr lang="en-US" altLang="zh-CN" sz="2000" b="1" kern="0" dirty="0">
                <a:latin typeface="Arial" panose="020B0604020202020204" pitchFamily="34" charset="0"/>
                <a:cs typeface="Arial" panose="020B0604020202020204" pitchFamily="34" charset="0"/>
              </a:rPr>
              <a:t>Performance Comparison of </a:t>
            </a:r>
            <a:r>
              <a:rPr lang="en-US" altLang="zh-CN" sz="2000" b="1" kern="0" dirty="0" err="1">
                <a:latin typeface="Arial" panose="020B0604020202020204" pitchFamily="34" charset="0"/>
                <a:cs typeface="Arial" panose="020B0604020202020204" pitchFamily="34" charset="0"/>
              </a:rPr>
              <a:t>DSNet</a:t>
            </a:r>
            <a:r>
              <a:rPr lang="en-US" altLang="zh-CN" sz="2000" b="1" kern="0" dirty="0">
                <a:latin typeface="Arial" panose="020B0604020202020204" pitchFamily="34" charset="0"/>
                <a:cs typeface="Arial" panose="020B0604020202020204" pitchFamily="34" charset="0"/>
              </a:rPr>
              <a:t> and Current Object Detectors</a:t>
            </a:r>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1" name="內容版面配置區 2">
            <a:extLst>
              <a:ext uri="{FF2B5EF4-FFF2-40B4-BE49-F238E27FC236}">
                <a16:creationId xmlns:a16="http://schemas.microsoft.com/office/drawing/2014/main" id="{0005FF35-F593-4695-A342-3E481CECD8E1}"/>
              </a:ext>
            </a:extLst>
          </p:cNvPr>
          <p:cNvSpPr txBox="1">
            <a:spLocks/>
          </p:cNvSpPr>
          <p:nvPr/>
        </p:nvSpPr>
        <p:spPr bwMode="auto">
          <a:xfrm>
            <a:off x="107505" y="836712"/>
            <a:ext cx="7848872" cy="504056"/>
          </a:xfrm>
          <a:prstGeom prst="rect">
            <a:avLst/>
          </a:prstGeom>
          <a:noFill/>
          <a:ln>
            <a:noFill/>
          </a:ln>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fontAlgn="ctr">
              <a:lnSpc>
                <a:spcPct val="150000"/>
              </a:lnSpc>
              <a:buNone/>
            </a:pPr>
            <a:r>
              <a:rPr lang="en-US" altLang="zh-CN" sz="2400" b="1" kern="0" dirty="0">
                <a:latin typeface="Arial" panose="020B0604020202020204" pitchFamily="34" charset="0"/>
                <a:cs typeface="Arial" panose="020B0604020202020204" pitchFamily="34" charset="0"/>
              </a:rPr>
              <a:t>4.1. Object detection in foggy weather conditions</a:t>
            </a:r>
          </a:p>
        </p:txBody>
      </p:sp>
      <p:pic>
        <p:nvPicPr>
          <p:cNvPr id="5" name="Picture 4"/>
          <p:cNvPicPr>
            <a:picLocks noChangeAspect="1"/>
          </p:cNvPicPr>
          <p:nvPr/>
        </p:nvPicPr>
        <p:blipFill>
          <a:blip r:embed="rId3"/>
          <a:stretch>
            <a:fillRect/>
          </a:stretch>
        </p:blipFill>
        <p:spPr>
          <a:xfrm>
            <a:off x="1547664" y="2420888"/>
            <a:ext cx="5710604" cy="3600400"/>
          </a:xfrm>
          <a:prstGeom prst="rect">
            <a:avLst/>
          </a:prstGeom>
        </p:spPr>
      </p:pic>
    </p:spTree>
    <p:extLst>
      <p:ext uri="{BB962C8B-B14F-4D97-AF65-F5344CB8AC3E}">
        <p14:creationId xmlns:p14="http://schemas.microsoft.com/office/powerpoint/2010/main" val="42214814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 y="3"/>
            <a:ext cx="9144000" cy="720725"/>
          </a:xfrm>
        </p:spPr>
        <p:txBody>
          <a:bodyPr/>
          <a:lstStyle/>
          <a:p>
            <a:pPr algn="ctr"/>
            <a:r>
              <a:rPr lang="en-US" altLang="zh-TW" sz="3200" dirty="0">
                <a:latin typeface="Arial" panose="020B0604020202020204" pitchFamily="34" charset="0"/>
                <a:cs typeface="Arial" panose="020B0604020202020204" pitchFamily="34" charset="0"/>
              </a:rPr>
              <a:t>I. Introduction</a:t>
            </a:r>
            <a:endParaRPr lang="zh-TW" altLang="en-US" sz="3200" dirty="0">
              <a:latin typeface="Arial" panose="020B0604020202020204" pitchFamily="34" charset="0"/>
              <a:cs typeface="Arial" panose="020B0604020202020204" pitchFamily="34" charset="0"/>
            </a:endParaRPr>
          </a:p>
        </p:txBody>
      </p:sp>
      <p:sp>
        <p:nvSpPr>
          <p:cNvPr id="5" name="內容版面配置區 2">
            <a:extLst>
              <a:ext uri="{FF2B5EF4-FFF2-40B4-BE49-F238E27FC236}">
                <a16:creationId xmlns:a16="http://schemas.microsoft.com/office/drawing/2014/main" id="{0005FF35-F593-4695-A342-3E481CECD8E1}"/>
              </a:ext>
            </a:extLst>
          </p:cNvPr>
          <p:cNvSpPr>
            <a:spLocks noGrp="1"/>
          </p:cNvSpPr>
          <p:nvPr>
            <p:ph idx="1"/>
          </p:nvPr>
        </p:nvSpPr>
        <p:spPr>
          <a:xfrm>
            <a:off x="179513" y="1052736"/>
            <a:ext cx="8784976" cy="4176465"/>
          </a:xfrm>
        </p:spPr>
        <p:txBody>
          <a:bodyPr vert="horz" anchor="ctr"/>
          <a:lstStyle/>
          <a:p>
            <a:pPr fontAlgn="ctr">
              <a:lnSpc>
                <a:spcPct val="150000"/>
              </a:lnSpc>
            </a:pPr>
            <a:r>
              <a:rPr lang="en-US" altLang="zh-CN" sz="2400" dirty="0">
                <a:latin typeface="Arial" panose="020B0604020202020204" pitchFamily="34" charset="0"/>
                <a:cs typeface="Arial" panose="020B0604020202020204" pitchFamily="34" charset="0"/>
              </a:rPr>
              <a:t>Object detection is the process of finding real-world object instances in still images or videos</a:t>
            </a:r>
          </a:p>
          <a:p>
            <a:pPr fontAlgn="ctr">
              <a:lnSpc>
                <a:spcPct val="150000"/>
              </a:lnSpc>
            </a:pPr>
            <a:r>
              <a:rPr lang="en-US" altLang="zh-CN" sz="2400" dirty="0">
                <a:latin typeface="Arial" panose="020B0604020202020204" pitchFamily="34" charset="0"/>
                <a:cs typeface="Arial" panose="020B0604020202020204" pitchFamily="34" charset="0"/>
              </a:rPr>
              <a:t>It plays an important role in the area of computer vision applications</a:t>
            </a:r>
            <a:r>
              <a:rPr lang="en-US" altLang="zh-CN"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intelligent autonomous vehicles, smart health care, and video surveillance.</a:t>
            </a:r>
          </a:p>
          <a:p>
            <a:pPr fontAlgn="ctr">
              <a:lnSpc>
                <a:spcPct val="150000"/>
              </a:lnSpc>
            </a:pPr>
            <a:r>
              <a:rPr lang="en-US" altLang="zh-CN" sz="2400" dirty="0">
                <a:latin typeface="Arial" panose="020B0604020202020204" pitchFamily="34" charset="0"/>
                <a:cs typeface="Arial" panose="020B0604020202020204" pitchFamily="34" charset="0"/>
              </a:rPr>
              <a:t>Object detectors: </a:t>
            </a:r>
            <a:r>
              <a:rPr lang="en-US" altLang="zh-CN" sz="2400" dirty="0" err="1">
                <a:latin typeface="Arial" panose="020B0604020202020204" pitchFamily="34" charset="0"/>
                <a:cs typeface="Arial" panose="020B0604020202020204" pitchFamily="34" charset="0"/>
              </a:rPr>
              <a:t>RetinaNet</a:t>
            </a:r>
            <a:r>
              <a:rPr lang="en-US" altLang="zh-CN" sz="2400" dirty="0">
                <a:latin typeface="Arial" panose="020B0604020202020204" pitchFamily="34" charset="0"/>
                <a:cs typeface="Arial" panose="020B0604020202020204" pitchFamily="34" charset="0"/>
              </a:rPr>
              <a:t> [1], YOLO-v3 [2], SSD [3], Faster- RCNN [4], etc. </a:t>
            </a:r>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Tree>
    <p:extLst>
      <p:ext uri="{BB962C8B-B14F-4D97-AF65-F5344CB8AC3E}">
        <p14:creationId xmlns:p14="http://schemas.microsoft.com/office/powerpoint/2010/main" val="345482175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 y="3"/>
            <a:ext cx="9144000" cy="720725"/>
          </a:xfrm>
        </p:spPr>
        <p:txBody>
          <a:bodyPr/>
          <a:lstStyle/>
          <a:p>
            <a:pPr algn="ctr"/>
            <a:r>
              <a:rPr lang="en-US" altLang="zh-TW" sz="3200" dirty="0">
                <a:latin typeface="Arial" panose="020B0604020202020204" pitchFamily="34" charset="0"/>
                <a:cs typeface="Arial" panose="020B0604020202020204" pitchFamily="34" charset="0"/>
              </a:rPr>
              <a:t>IV. </a:t>
            </a:r>
            <a:r>
              <a:rPr lang="en-US" altLang="zh-TW" sz="3200" dirty="0">
                <a:latin typeface="Arial" panose="020B0604020202020204" pitchFamily="34" charset="0"/>
                <a:cs typeface="Arial" panose="020B0604020202020204" pitchFamily="34" charset="0"/>
              </a:rPr>
              <a:t>Experimental Results </a:t>
            </a:r>
            <a:endParaRPr lang="zh-TW" altLang="en-US" sz="3200" dirty="0">
              <a:latin typeface="Arial" panose="020B0604020202020204" pitchFamily="34" charset="0"/>
              <a:cs typeface="Arial" panose="020B0604020202020204" pitchFamily="34" charset="0"/>
            </a:endParaRPr>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3" name="Picture 2"/>
          <p:cNvPicPr>
            <a:picLocks noChangeAspect="1"/>
          </p:cNvPicPr>
          <p:nvPr/>
        </p:nvPicPr>
        <p:blipFill>
          <a:blip r:embed="rId3"/>
          <a:stretch>
            <a:fillRect/>
          </a:stretch>
        </p:blipFill>
        <p:spPr>
          <a:xfrm>
            <a:off x="2781778" y="764705"/>
            <a:ext cx="3734439" cy="5592506"/>
          </a:xfrm>
          <a:prstGeom prst="rect">
            <a:avLst/>
          </a:prstGeom>
        </p:spPr>
      </p:pic>
      <p:sp>
        <p:nvSpPr>
          <p:cNvPr id="13" name="內容版面配置區 2">
            <a:extLst>
              <a:ext uri="{FF2B5EF4-FFF2-40B4-BE49-F238E27FC236}">
                <a16:creationId xmlns:a16="http://schemas.microsoft.com/office/drawing/2014/main" id="{0005FF35-F593-4695-A342-3E481CECD8E1}"/>
              </a:ext>
            </a:extLst>
          </p:cNvPr>
          <p:cNvSpPr txBox="1">
            <a:spLocks/>
          </p:cNvSpPr>
          <p:nvPr/>
        </p:nvSpPr>
        <p:spPr bwMode="auto">
          <a:xfrm>
            <a:off x="467544" y="6271262"/>
            <a:ext cx="8492852" cy="586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algn="ctr" fontAlgn="ctr">
              <a:buNone/>
            </a:pPr>
            <a:r>
              <a:rPr lang="en-US" sz="1200" dirty="0">
                <a:latin typeface="Arial" panose="020B0604020202020204" pitchFamily="34" charset="0"/>
                <a:cs typeface="Arial" panose="020B0604020202020204" pitchFamily="34" charset="0"/>
              </a:rPr>
              <a:t>Detection results of our </a:t>
            </a:r>
            <a:r>
              <a:rPr lang="en-US" sz="1200" dirty="0" err="1">
                <a:latin typeface="Arial" panose="020B0604020202020204" pitchFamily="34" charset="0"/>
                <a:cs typeface="Arial" panose="020B0604020202020204" pitchFamily="34" charset="0"/>
              </a:rPr>
              <a:t>DSNet</a:t>
            </a:r>
            <a:r>
              <a:rPr lang="en-US" sz="1200" dirty="0">
                <a:latin typeface="Arial" panose="020B0604020202020204" pitchFamily="34" charset="0"/>
                <a:cs typeface="Arial" panose="020B0604020202020204" pitchFamily="34" charset="0"/>
              </a:rPr>
              <a:t> and different object detectors on synthetic foggy images (left column), </a:t>
            </a:r>
          </a:p>
          <a:p>
            <a:pPr marL="0" indent="0" algn="ctr" fontAlgn="ctr">
              <a:buNone/>
            </a:pPr>
            <a:r>
              <a:rPr lang="en-US" sz="1200" dirty="0">
                <a:latin typeface="Arial" panose="020B0604020202020204" pitchFamily="34" charset="0"/>
                <a:cs typeface="Arial" panose="020B0604020202020204" pitchFamily="34" charset="0"/>
              </a:rPr>
              <a:t>natural foggy image (right column).</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633525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 y="3"/>
            <a:ext cx="9144000" cy="720725"/>
          </a:xfrm>
        </p:spPr>
        <p:txBody>
          <a:bodyPr/>
          <a:lstStyle/>
          <a:p>
            <a:pPr algn="ctr"/>
            <a:r>
              <a:rPr lang="en-US" altLang="zh-TW" sz="3200" dirty="0">
                <a:latin typeface="Arial" panose="020B0604020202020204" pitchFamily="34" charset="0"/>
                <a:cs typeface="Arial" panose="020B0604020202020204" pitchFamily="34" charset="0"/>
              </a:rPr>
              <a:t>IV. </a:t>
            </a:r>
            <a:r>
              <a:rPr lang="en-US" altLang="zh-TW" sz="3200" dirty="0">
                <a:latin typeface="Arial" panose="020B0604020202020204" pitchFamily="34" charset="0"/>
                <a:cs typeface="Arial" panose="020B0604020202020204" pitchFamily="34" charset="0"/>
              </a:rPr>
              <a:t>Experimental Results </a:t>
            </a:r>
            <a:endParaRPr lang="zh-TW" altLang="en-US" sz="3200" dirty="0">
              <a:latin typeface="Arial" panose="020B0604020202020204" pitchFamily="34" charset="0"/>
              <a:cs typeface="Arial" panose="020B0604020202020204" pitchFamily="34" charset="0"/>
            </a:endParaRPr>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0" name="內容版面配置區 2">
            <a:extLst>
              <a:ext uri="{FF2B5EF4-FFF2-40B4-BE49-F238E27FC236}">
                <a16:creationId xmlns:a16="http://schemas.microsoft.com/office/drawing/2014/main" id="{0005FF35-F593-4695-A342-3E481CECD8E1}"/>
              </a:ext>
            </a:extLst>
          </p:cNvPr>
          <p:cNvSpPr txBox="1">
            <a:spLocks/>
          </p:cNvSpPr>
          <p:nvPr/>
        </p:nvSpPr>
        <p:spPr bwMode="auto">
          <a:xfrm>
            <a:off x="251521" y="1268763"/>
            <a:ext cx="8640960" cy="2814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fontAlgn="ctr">
              <a:lnSpc>
                <a:spcPct val="150000"/>
              </a:lnSpc>
              <a:buFont typeface="Wingdings" panose="05000000000000000000" pitchFamily="2" charset="2"/>
              <a:buChar char="v"/>
            </a:pPr>
            <a:r>
              <a:rPr lang="en-US" altLang="zh-CN" sz="2000" b="1" kern="0" dirty="0">
                <a:latin typeface="Arial" panose="020B0604020202020204" pitchFamily="34" charset="0"/>
                <a:cs typeface="Arial" panose="020B0604020202020204" pitchFamily="34" charset="0"/>
              </a:rPr>
              <a:t>Performance </a:t>
            </a:r>
            <a:r>
              <a:rPr lang="en-US" altLang="zh-CN" sz="2000" b="1" kern="0" dirty="0">
                <a:latin typeface="Arial" panose="020B0604020202020204" pitchFamily="34" charset="0"/>
                <a:cs typeface="Arial" panose="020B0604020202020204" pitchFamily="34" charset="0"/>
              </a:rPr>
              <a:t>Comparison of </a:t>
            </a:r>
            <a:r>
              <a:rPr lang="en-US" altLang="zh-CN" sz="2000" b="1" kern="0" dirty="0" err="1">
                <a:latin typeface="Arial" panose="020B0604020202020204" pitchFamily="34" charset="0"/>
                <a:cs typeface="Arial" panose="020B0604020202020204" pitchFamily="34" charset="0"/>
              </a:rPr>
              <a:t>DSNet</a:t>
            </a:r>
            <a:r>
              <a:rPr lang="en-US" altLang="zh-CN" sz="2000" b="1" kern="0" dirty="0">
                <a:latin typeface="Arial" panose="020B0604020202020204" pitchFamily="34" charset="0"/>
                <a:cs typeface="Arial" panose="020B0604020202020204" pitchFamily="34" charset="0"/>
              </a:rPr>
              <a:t> and </a:t>
            </a:r>
            <a:r>
              <a:rPr lang="en-US" altLang="zh-CN" sz="2000" b="1" kern="0" dirty="0">
                <a:latin typeface="Arial" panose="020B0604020202020204" pitchFamily="34" charset="0"/>
                <a:cs typeface="Arial" panose="020B0604020202020204" pitchFamily="34" charset="0"/>
              </a:rPr>
              <a:t>Combination Models</a:t>
            </a:r>
          </a:p>
          <a:p>
            <a:pPr lvl="1" fontAlgn="ctr">
              <a:lnSpc>
                <a:spcPct val="150000"/>
              </a:lnSpc>
            </a:pPr>
            <a:r>
              <a:rPr lang="en-US" altLang="zh-CN" sz="1400" kern="0" dirty="0">
                <a:latin typeface="Arial" panose="020B0604020202020204" pitchFamily="34" charset="0"/>
                <a:cs typeface="Arial" panose="020B0604020202020204" pitchFamily="34" charset="0"/>
              </a:rPr>
              <a:t>Our model was trained on FOD training set</a:t>
            </a:r>
          </a:p>
          <a:p>
            <a:pPr lvl="1" fontAlgn="ctr">
              <a:lnSpc>
                <a:spcPct val="150000"/>
              </a:lnSpc>
            </a:pPr>
            <a:r>
              <a:rPr lang="en-US" altLang="zh-CN" sz="1400" kern="0" dirty="0">
                <a:latin typeface="Arial" panose="020B0604020202020204" pitchFamily="34" charset="0"/>
                <a:cs typeface="Arial" panose="020B0604020202020204" pitchFamily="34" charset="0"/>
              </a:rPr>
              <a:t>For training combination models:</a:t>
            </a:r>
          </a:p>
          <a:p>
            <a:pPr lvl="2" fontAlgn="ctr">
              <a:lnSpc>
                <a:spcPct val="150000"/>
              </a:lnSpc>
            </a:pPr>
            <a:r>
              <a:rPr lang="en-US" altLang="zh-CN" sz="1400" kern="0" dirty="0" err="1">
                <a:latin typeface="Arial" panose="020B0604020202020204" pitchFamily="34" charset="0"/>
                <a:cs typeface="Arial" panose="020B0604020202020204" pitchFamily="34" charset="0"/>
              </a:rPr>
              <a:t>Dehazing</a:t>
            </a:r>
            <a:r>
              <a:rPr lang="en-US" altLang="zh-CN" sz="1400" kern="0" dirty="0">
                <a:latin typeface="Arial" panose="020B0604020202020204" pitchFamily="34" charset="0"/>
                <a:cs typeface="Arial" panose="020B0604020202020204" pitchFamily="34" charset="0"/>
              </a:rPr>
              <a:t> methods </a:t>
            </a:r>
            <a:r>
              <a:rPr lang="en-US" altLang="zh-CN" sz="1400" kern="0" dirty="0">
                <a:latin typeface="Arial" panose="020B0604020202020204" pitchFamily="34" charset="0"/>
                <a:cs typeface="Arial" panose="020B0604020202020204" pitchFamily="34" charset="0"/>
              </a:rPr>
              <a:t>(</a:t>
            </a:r>
            <a:r>
              <a:rPr lang="en-US" altLang="zh-CN" sz="1400" kern="0" dirty="0">
                <a:latin typeface="Arial" panose="020B0604020202020204" pitchFamily="34" charset="0"/>
                <a:cs typeface="Arial" panose="020B0604020202020204" pitchFamily="34" charset="0"/>
              </a:rPr>
              <a:t>CAP [5], </a:t>
            </a:r>
            <a:r>
              <a:rPr lang="en-US" altLang="zh-CN" sz="1400" kern="0" dirty="0">
                <a:latin typeface="Arial" panose="020B0604020202020204" pitchFamily="34" charset="0"/>
                <a:cs typeface="Arial" panose="020B0604020202020204" pitchFamily="34" charset="0"/>
              </a:rPr>
              <a:t>AOD-Net </a:t>
            </a:r>
            <a:r>
              <a:rPr lang="en-US" altLang="zh-CN" sz="1400" kern="0" dirty="0">
                <a:latin typeface="Arial" panose="020B0604020202020204" pitchFamily="34" charset="0"/>
                <a:cs typeface="Arial" panose="020B0604020202020204" pitchFamily="34" charset="0"/>
              </a:rPr>
              <a:t>[6], DCPDN [7]) were trained on FOD training set</a:t>
            </a:r>
            <a:r>
              <a:rPr lang="en-US" altLang="zh-CN" sz="1400" kern="0" dirty="0">
                <a:latin typeface="Arial" panose="020B0604020202020204" pitchFamily="34" charset="0"/>
                <a:cs typeface="Arial" panose="020B0604020202020204" pitchFamily="34" charset="0"/>
                <a:sym typeface="Wingdings" panose="05000000000000000000" pitchFamily="2" charset="2"/>
              </a:rPr>
              <a:t> </a:t>
            </a:r>
          </a:p>
          <a:p>
            <a:pPr lvl="2" fontAlgn="ctr">
              <a:lnSpc>
                <a:spcPct val="150000"/>
              </a:lnSpc>
            </a:pPr>
            <a:r>
              <a:rPr lang="en-US" altLang="zh-CN" sz="1400" kern="0" dirty="0">
                <a:latin typeface="Arial" panose="020B0604020202020204" pitchFamily="34" charset="0"/>
                <a:cs typeface="Arial" panose="020B0604020202020204" pitchFamily="34" charset="0"/>
                <a:sym typeface="Wingdings" panose="05000000000000000000" pitchFamily="2" charset="2"/>
              </a:rPr>
              <a:t>Generate </a:t>
            </a:r>
            <a:r>
              <a:rPr lang="en-US" altLang="zh-CN" sz="1400" b="1" kern="0" dirty="0">
                <a:latin typeface="Arial" panose="020B0604020202020204" pitchFamily="34" charset="0"/>
                <a:cs typeface="Arial" panose="020B0604020202020204" pitchFamily="34" charset="0"/>
                <a:sym typeface="Wingdings" panose="05000000000000000000" pitchFamily="2" charset="2"/>
              </a:rPr>
              <a:t>fog-free images </a:t>
            </a:r>
            <a:r>
              <a:rPr lang="en-US" altLang="zh-CN" sz="1400" kern="0" dirty="0">
                <a:latin typeface="Arial" panose="020B0604020202020204" pitchFamily="34" charset="0"/>
                <a:cs typeface="Arial" panose="020B0604020202020204" pitchFamily="34" charset="0"/>
                <a:sym typeface="Wingdings" panose="05000000000000000000" pitchFamily="2" charset="2"/>
              </a:rPr>
              <a:t>on FOD test set and Foggy driving test set [13]</a:t>
            </a:r>
          </a:p>
          <a:p>
            <a:pPr lvl="2" fontAlgn="ctr">
              <a:lnSpc>
                <a:spcPct val="150000"/>
              </a:lnSpc>
            </a:pPr>
            <a:r>
              <a:rPr lang="en-US" altLang="zh-CN" sz="1400" kern="0" dirty="0">
                <a:latin typeface="Arial" panose="020B0604020202020204" pitchFamily="34" charset="0"/>
                <a:cs typeface="Arial" panose="020B0604020202020204" pitchFamily="34" charset="0"/>
              </a:rPr>
              <a:t>Train </a:t>
            </a:r>
            <a:r>
              <a:rPr lang="en-US" altLang="zh-CN" sz="1400" kern="0" dirty="0" err="1">
                <a:latin typeface="Arial" panose="020B0604020202020204" pitchFamily="34" charset="0"/>
                <a:cs typeface="Arial" panose="020B0604020202020204" pitchFamily="34" charset="0"/>
              </a:rPr>
              <a:t>RetinaNet</a:t>
            </a:r>
            <a:r>
              <a:rPr lang="en-US" altLang="zh-CN" sz="1400" kern="0" dirty="0">
                <a:latin typeface="Arial" panose="020B0604020202020204" pitchFamily="34" charset="0"/>
                <a:cs typeface="Arial" panose="020B0604020202020204" pitchFamily="34" charset="0"/>
              </a:rPr>
              <a:t> on clear images (training </a:t>
            </a:r>
            <a:r>
              <a:rPr lang="en-US" altLang="zh-CN" sz="1400" kern="0" dirty="0">
                <a:latin typeface="Arial" panose="020B0604020202020204" pitchFamily="34" charset="0"/>
                <a:cs typeface="Arial" panose="020B0604020202020204" pitchFamily="34" charset="0"/>
              </a:rPr>
              <a:t>set</a:t>
            </a:r>
            <a:r>
              <a:rPr lang="en-US" altLang="zh-CN" sz="1400" kern="0" dirty="0">
                <a:latin typeface="Arial" panose="020B0604020202020204" pitchFamily="34" charset="0"/>
                <a:cs typeface="Arial" panose="020B0604020202020204" pitchFamily="34" charset="0"/>
              </a:rPr>
              <a:t>)</a:t>
            </a:r>
            <a:endParaRPr lang="en-US" altLang="zh-CN" sz="1400" kern="0" dirty="0">
              <a:latin typeface="Arial" panose="020B0604020202020204" pitchFamily="34" charset="0"/>
              <a:cs typeface="Arial" panose="020B0604020202020204" pitchFamily="34" charset="0"/>
              <a:sym typeface="Wingdings" panose="05000000000000000000" pitchFamily="2" charset="2"/>
            </a:endParaRPr>
          </a:p>
          <a:p>
            <a:pPr lvl="2" fontAlgn="ctr">
              <a:lnSpc>
                <a:spcPct val="150000"/>
              </a:lnSpc>
            </a:pPr>
            <a:r>
              <a:rPr lang="en-US" altLang="zh-CN" sz="1400" kern="0" dirty="0">
                <a:latin typeface="Arial" panose="020B0604020202020204" pitchFamily="34" charset="0"/>
                <a:cs typeface="Arial" panose="020B0604020202020204" pitchFamily="34" charset="0"/>
              </a:rPr>
              <a:t>Test </a:t>
            </a:r>
            <a:r>
              <a:rPr lang="en-US" altLang="zh-CN" sz="1400" kern="0" dirty="0" err="1">
                <a:latin typeface="Arial" panose="020B0604020202020204" pitchFamily="34" charset="0"/>
                <a:cs typeface="Arial" panose="020B0604020202020204" pitchFamily="34" charset="0"/>
              </a:rPr>
              <a:t>RetinaNet</a:t>
            </a:r>
            <a:r>
              <a:rPr lang="en-US" altLang="zh-CN" sz="1400" kern="0" dirty="0">
                <a:latin typeface="Arial" panose="020B0604020202020204" pitchFamily="34" charset="0"/>
                <a:cs typeface="Arial" panose="020B0604020202020204" pitchFamily="34" charset="0"/>
              </a:rPr>
              <a:t> model on </a:t>
            </a:r>
            <a:r>
              <a:rPr lang="en-US" altLang="zh-CN" sz="1400" b="1" kern="0" dirty="0">
                <a:latin typeface="Arial" panose="020B0604020202020204" pitchFamily="34" charset="0"/>
                <a:cs typeface="Arial" panose="020B0604020202020204" pitchFamily="34" charset="0"/>
              </a:rPr>
              <a:t>fog-free images</a:t>
            </a:r>
          </a:p>
        </p:txBody>
      </p:sp>
      <p:sp>
        <p:nvSpPr>
          <p:cNvPr id="6" name="內容版面配置區 2">
            <a:extLst>
              <a:ext uri="{FF2B5EF4-FFF2-40B4-BE49-F238E27FC236}">
                <a16:creationId xmlns:a16="http://schemas.microsoft.com/office/drawing/2014/main" id="{0005FF35-F593-4695-A342-3E481CECD8E1}"/>
              </a:ext>
            </a:extLst>
          </p:cNvPr>
          <p:cNvSpPr txBox="1">
            <a:spLocks/>
          </p:cNvSpPr>
          <p:nvPr/>
        </p:nvSpPr>
        <p:spPr bwMode="auto">
          <a:xfrm>
            <a:off x="107505" y="836712"/>
            <a:ext cx="7848872" cy="504056"/>
          </a:xfrm>
          <a:prstGeom prst="rect">
            <a:avLst/>
          </a:prstGeom>
          <a:noFill/>
          <a:ln>
            <a:noFill/>
          </a:ln>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fontAlgn="ctr">
              <a:lnSpc>
                <a:spcPct val="150000"/>
              </a:lnSpc>
              <a:buNone/>
            </a:pPr>
            <a:r>
              <a:rPr lang="en-US" altLang="zh-CN" sz="2400" b="1" kern="0" dirty="0">
                <a:latin typeface="Arial" panose="020B0604020202020204" pitchFamily="34" charset="0"/>
                <a:cs typeface="Arial" panose="020B0604020202020204" pitchFamily="34" charset="0"/>
              </a:rPr>
              <a:t>4.1. Object detection in foggy weather conditions</a:t>
            </a:r>
          </a:p>
        </p:txBody>
      </p:sp>
      <p:pic>
        <p:nvPicPr>
          <p:cNvPr id="3" name="Picture 2"/>
          <p:cNvPicPr>
            <a:picLocks noChangeAspect="1"/>
          </p:cNvPicPr>
          <p:nvPr/>
        </p:nvPicPr>
        <p:blipFill>
          <a:blip r:embed="rId3"/>
          <a:stretch>
            <a:fillRect/>
          </a:stretch>
        </p:blipFill>
        <p:spPr>
          <a:xfrm>
            <a:off x="2051721" y="4106078"/>
            <a:ext cx="4896544" cy="2623149"/>
          </a:xfrm>
          <a:prstGeom prst="rect">
            <a:avLst/>
          </a:prstGeom>
        </p:spPr>
      </p:pic>
    </p:spTree>
    <p:extLst>
      <p:ext uri="{BB962C8B-B14F-4D97-AF65-F5344CB8AC3E}">
        <p14:creationId xmlns:p14="http://schemas.microsoft.com/office/powerpoint/2010/main" val="388291376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 y="3"/>
            <a:ext cx="9144000" cy="720725"/>
          </a:xfrm>
        </p:spPr>
        <p:txBody>
          <a:bodyPr/>
          <a:lstStyle/>
          <a:p>
            <a:pPr algn="ctr"/>
            <a:r>
              <a:rPr lang="en-US" altLang="zh-TW" sz="3200" dirty="0">
                <a:latin typeface="Arial" panose="020B0604020202020204" pitchFamily="34" charset="0"/>
                <a:cs typeface="Arial" panose="020B0604020202020204" pitchFamily="34" charset="0"/>
              </a:rPr>
              <a:t>IV. </a:t>
            </a:r>
            <a:r>
              <a:rPr lang="en-US" altLang="zh-TW" sz="3200" dirty="0">
                <a:latin typeface="Arial" panose="020B0604020202020204" pitchFamily="34" charset="0"/>
                <a:cs typeface="Arial" panose="020B0604020202020204" pitchFamily="34" charset="0"/>
              </a:rPr>
              <a:t>Experimental Results </a:t>
            </a:r>
            <a:endParaRPr lang="zh-TW" altLang="en-US" sz="3200" dirty="0">
              <a:latin typeface="Arial" panose="020B0604020202020204" pitchFamily="34" charset="0"/>
              <a:cs typeface="Arial" panose="020B0604020202020204" pitchFamily="34" charset="0"/>
            </a:endParaRPr>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3" name="Picture 2"/>
          <p:cNvPicPr>
            <a:picLocks noChangeAspect="1"/>
          </p:cNvPicPr>
          <p:nvPr/>
        </p:nvPicPr>
        <p:blipFill>
          <a:blip r:embed="rId3"/>
          <a:stretch>
            <a:fillRect/>
          </a:stretch>
        </p:blipFill>
        <p:spPr>
          <a:xfrm>
            <a:off x="2339752" y="908723"/>
            <a:ext cx="4176465" cy="5055279"/>
          </a:xfrm>
          <a:prstGeom prst="rect">
            <a:avLst/>
          </a:prstGeom>
        </p:spPr>
      </p:pic>
      <p:sp>
        <p:nvSpPr>
          <p:cNvPr id="13" name="內容版面配置區 2">
            <a:extLst>
              <a:ext uri="{FF2B5EF4-FFF2-40B4-BE49-F238E27FC236}">
                <a16:creationId xmlns:a16="http://schemas.microsoft.com/office/drawing/2014/main" id="{0005FF35-F593-4695-A342-3E481CECD8E1}"/>
              </a:ext>
            </a:extLst>
          </p:cNvPr>
          <p:cNvSpPr txBox="1">
            <a:spLocks/>
          </p:cNvSpPr>
          <p:nvPr/>
        </p:nvSpPr>
        <p:spPr bwMode="auto">
          <a:xfrm>
            <a:off x="325574" y="6151997"/>
            <a:ext cx="8492852" cy="586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algn="ctr" fontAlgn="ctr">
              <a:buNone/>
            </a:pPr>
            <a:r>
              <a:rPr lang="en-US" sz="1200" dirty="0">
                <a:latin typeface="Arial" panose="020B0604020202020204" pitchFamily="34" charset="0"/>
                <a:cs typeface="Arial" panose="020B0604020202020204" pitchFamily="34" charset="0"/>
              </a:rPr>
              <a:t>Detection results of our </a:t>
            </a:r>
            <a:r>
              <a:rPr lang="en-US" sz="1200" dirty="0" err="1">
                <a:latin typeface="Arial" panose="020B0604020202020204" pitchFamily="34" charset="0"/>
                <a:cs typeface="Arial" panose="020B0604020202020204" pitchFamily="34" charset="0"/>
              </a:rPr>
              <a:t>DSNet</a:t>
            </a:r>
            <a:r>
              <a:rPr lang="en-US" sz="1200" dirty="0">
                <a:latin typeface="Arial" panose="020B0604020202020204" pitchFamily="34" charset="0"/>
                <a:cs typeface="Arial" panose="020B0604020202020204" pitchFamily="34" charset="0"/>
              </a:rPr>
              <a:t> and different combination </a:t>
            </a:r>
            <a:r>
              <a:rPr lang="en-US" sz="1200" dirty="0">
                <a:latin typeface="Arial" panose="020B0604020202020204" pitchFamily="34" charset="0"/>
                <a:cs typeface="Arial" panose="020B0604020202020204" pitchFamily="34" charset="0"/>
              </a:rPr>
              <a:t>models on </a:t>
            </a:r>
            <a:r>
              <a:rPr lang="en-US" sz="1200" dirty="0">
                <a:latin typeface="Arial" panose="020B0604020202020204" pitchFamily="34" charset="0"/>
                <a:cs typeface="Arial" panose="020B0604020202020204" pitchFamily="34" charset="0"/>
              </a:rPr>
              <a:t>synthetic foggy images (left column), </a:t>
            </a:r>
            <a:endParaRPr lang="en-US" sz="1200" dirty="0">
              <a:latin typeface="Arial" panose="020B0604020202020204" pitchFamily="34" charset="0"/>
              <a:cs typeface="Arial" panose="020B0604020202020204" pitchFamily="34" charset="0"/>
            </a:endParaRPr>
          </a:p>
          <a:p>
            <a:pPr marL="0" indent="0" algn="ctr" fontAlgn="ctr">
              <a:buNone/>
            </a:pPr>
            <a:r>
              <a:rPr lang="en-US" sz="1200" dirty="0">
                <a:latin typeface="Arial" panose="020B0604020202020204" pitchFamily="34" charset="0"/>
                <a:cs typeface="Arial" panose="020B0604020202020204" pitchFamily="34" charset="0"/>
              </a:rPr>
              <a:t>natural </a:t>
            </a:r>
            <a:r>
              <a:rPr lang="en-US" sz="1200" dirty="0">
                <a:latin typeface="Arial" panose="020B0604020202020204" pitchFamily="34" charset="0"/>
                <a:cs typeface="Arial" panose="020B0604020202020204" pitchFamily="34" charset="0"/>
              </a:rPr>
              <a:t>foggy image (</a:t>
            </a:r>
            <a:r>
              <a:rPr lang="en-US" sz="1200" dirty="0">
                <a:latin typeface="Arial" panose="020B0604020202020204" pitchFamily="34" charset="0"/>
                <a:cs typeface="Arial" panose="020B0604020202020204" pitchFamily="34" charset="0"/>
              </a:rPr>
              <a:t>right column</a:t>
            </a:r>
            <a:r>
              <a:rPr lang="en-US" sz="12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94912008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 y="3"/>
            <a:ext cx="9144000" cy="720725"/>
          </a:xfrm>
        </p:spPr>
        <p:txBody>
          <a:bodyPr/>
          <a:lstStyle/>
          <a:p>
            <a:pPr algn="ctr"/>
            <a:r>
              <a:rPr lang="en-US" altLang="zh-TW" sz="3200" dirty="0">
                <a:latin typeface="Arial" panose="020B0604020202020204" pitchFamily="34" charset="0"/>
                <a:cs typeface="Arial" panose="020B0604020202020204" pitchFamily="34" charset="0"/>
              </a:rPr>
              <a:t>IV. Experimental Results </a:t>
            </a:r>
            <a:endParaRPr lang="zh-TW" altLang="en-US" sz="3200" dirty="0">
              <a:latin typeface="Arial" panose="020B0604020202020204" pitchFamily="34" charset="0"/>
              <a:cs typeface="Arial" panose="020B0604020202020204" pitchFamily="34" charset="0"/>
            </a:endParaRPr>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85" name="內容版面配置區 2">
            <a:extLst>
              <a:ext uri="{FF2B5EF4-FFF2-40B4-BE49-F238E27FC236}">
                <a16:creationId xmlns:a16="http://schemas.microsoft.com/office/drawing/2014/main" id="{0005FF35-F593-4695-A342-3E481CECD8E1}"/>
              </a:ext>
            </a:extLst>
          </p:cNvPr>
          <p:cNvSpPr txBox="1">
            <a:spLocks/>
          </p:cNvSpPr>
          <p:nvPr/>
        </p:nvSpPr>
        <p:spPr bwMode="auto">
          <a:xfrm>
            <a:off x="359025" y="1455668"/>
            <a:ext cx="8784976" cy="1449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fontAlgn="ctr">
              <a:lnSpc>
                <a:spcPct val="150000"/>
              </a:lnSpc>
            </a:pPr>
            <a:r>
              <a:rPr lang="en-US" altLang="zh-CN" sz="2000" b="1" kern="0" dirty="0">
                <a:latin typeface="Arial" panose="020B0604020202020204" pitchFamily="34" charset="0"/>
                <a:cs typeface="Arial" panose="020B0604020202020204" pitchFamily="34" charset="0"/>
              </a:rPr>
              <a:t>Oxford Hand Dataset [10]</a:t>
            </a:r>
          </a:p>
          <a:p>
            <a:pPr marL="457197" lvl="1" indent="0" fontAlgn="ctr">
              <a:lnSpc>
                <a:spcPct val="150000"/>
              </a:lnSpc>
              <a:buNone/>
            </a:pPr>
            <a:r>
              <a:rPr lang="en-US" altLang="zh-CN" sz="1600" kern="0" dirty="0">
                <a:latin typeface="Arial" panose="020B0604020202020204" pitchFamily="34" charset="0"/>
                <a:cs typeface="Arial" panose="020B0604020202020204" pitchFamily="34" charset="0"/>
              </a:rPr>
              <a:t>13,050 annotated hand instances: </a:t>
            </a:r>
            <a:r>
              <a:rPr lang="en-US" altLang="zh-CN" sz="1600" kern="0" dirty="0">
                <a:latin typeface="Arial" panose="020B0604020202020204" pitchFamily="34" charset="0"/>
                <a:cs typeface="Arial" panose="020B0604020202020204" pitchFamily="34" charset="0"/>
              </a:rPr>
              <a:t>training set (</a:t>
            </a:r>
            <a:r>
              <a:rPr lang="en-US" altLang="zh-CN" sz="1600" kern="0" dirty="0">
                <a:latin typeface="Arial" panose="020B0604020202020204" pitchFamily="34" charset="0"/>
                <a:cs typeface="Arial" panose="020B0604020202020204" pitchFamily="34" charset="0"/>
              </a:rPr>
              <a:t>9,163</a:t>
            </a:r>
            <a:r>
              <a:rPr lang="en-US" altLang="zh-CN" sz="1600" kern="0" dirty="0">
                <a:latin typeface="Arial" panose="020B0604020202020204" pitchFamily="34" charset="0"/>
                <a:cs typeface="Arial" panose="020B0604020202020204" pitchFamily="34" charset="0"/>
              </a:rPr>
              <a:t>), test set (2,031), </a:t>
            </a:r>
            <a:r>
              <a:rPr lang="en-US" altLang="zh-CN" sz="1600" kern="0" dirty="0">
                <a:latin typeface="Arial" panose="020B0604020202020204" pitchFamily="34" charset="0"/>
                <a:cs typeface="Arial" panose="020B0604020202020204" pitchFamily="34" charset="0"/>
              </a:rPr>
              <a:t>and </a:t>
            </a:r>
            <a:r>
              <a:rPr lang="en-US" altLang="zh-CN" sz="1600" kern="0" dirty="0">
                <a:latin typeface="Arial" panose="020B0604020202020204" pitchFamily="34" charset="0"/>
                <a:cs typeface="Arial" panose="020B0604020202020204" pitchFamily="34" charset="0"/>
              </a:rPr>
              <a:t>validation set (1,856).</a:t>
            </a:r>
            <a:endParaRPr lang="en-US" altLang="zh-CN" sz="1600" kern="0" dirty="0">
              <a:latin typeface="Arial" panose="020B0604020202020204" pitchFamily="34" charset="0"/>
              <a:cs typeface="Arial" panose="020B0604020202020204" pitchFamily="34" charset="0"/>
            </a:endParaRPr>
          </a:p>
          <a:p>
            <a:pPr lvl="1" fontAlgn="ctr">
              <a:lnSpc>
                <a:spcPct val="150000"/>
              </a:lnSpc>
            </a:pPr>
            <a:endParaRPr lang="en-US" altLang="zh-CN" sz="1600" b="1" kern="0" dirty="0">
              <a:latin typeface="Arial" panose="020B0604020202020204" pitchFamily="34" charset="0"/>
              <a:cs typeface="Arial" panose="020B0604020202020204" pitchFamily="34" charset="0"/>
            </a:endParaRPr>
          </a:p>
        </p:txBody>
      </p:sp>
      <p:sp>
        <p:nvSpPr>
          <p:cNvPr id="7" name="內容版面配置區 2">
            <a:extLst>
              <a:ext uri="{FF2B5EF4-FFF2-40B4-BE49-F238E27FC236}">
                <a16:creationId xmlns:a16="http://schemas.microsoft.com/office/drawing/2014/main" id="{0005FF35-F593-4695-A342-3E481CECD8E1}"/>
              </a:ext>
            </a:extLst>
          </p:cNvPr>
          <p:cNvSpPr txBox="1">
            <a:spLocks/>
          </p:cNvSpPr>
          <p:nvPr/>
        </p:nvSpPr>
        <p:spPr bwMode="auto">
          <a:xfrm>
            <a:off x="107505" y="836712"/>
            <a:ext cx="7848872" cy="504056"/>
          </a:xfrm>
          <a:prstGeom prst="rect">
            <a:avLst/>
          </a:prstGeom>
          <a:noFill/>
          <a:ln>
            <a:noFill/>
          </a:ln>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fontAlgn="ctr">
              <a:lnSpc>
                <a:spcPct val="150000"/>
              </a:lnSpc>
              <a:buNone/>
            </a:pPr>
            <a:r>
              <a:rPr lang="en-US" altLang="zh-CN" sz="2400" b="1" kern="0" dirty="0">
                <a:latin typeface="Arial" panose="020B0604020202020204" pitchFamily="34" charset="0"/>
                <a:cs typeface="Arial" panose="020B0604020202020204" pitchFamily="34" charset="0"/>
              </a:rPr>
              <a:t>4.2. Human Hand Detection</a:t>
            </a:r>
          </a:p>
        </p:txBody>
      </p:sp>
      <p:pic>
        <p:nvPicPr>
          <p:cNvPr id="4" name="Picture 3"/>
          <p:cNvPicPr>
            <a:picLocks noChangeAspect="1"/>
          </p:cNvPicPr>
          <p:nvPr/>
        </p:nvPicPr>
        <p:blipFill>
          <a:blip r:embed="rId3"/>
          <a:stretch>
            <a:fillRect/>
          </a:stretch>
        </p:blipFill>
        <p:spPr>
          <a:xfrm>
            <a:off x="2597512" y="2449044"/>
            <a:ext cx="4134728" cy="4004295"/>
          </a:xfrm>
          <a:prstGeom prst="rect">
            <a:avLst/>
          </a:prstGeom>
        </p:spPr>
      </p:pic>
      <p:sp>
        <p:nvSpPr>
          <p:cNvPr id="9" name="內容版面配置區 2">
            <a:extLst>
              <a:ext uri="{FF2B5EF4-FFF2-40B4-BE49-F238E27FC236}">
                <a16:creationId xmlns:a16="http://schemas.microsoft.com/office/drawing/2014/main" id="{0005FF35-F593-4695-A342-3E481CECD8E1}"/>
              </a:ext>
            </a:extLst>
          </p:cNvPr>
          <p:cNvSpPr txBox="1">
            <a:spLocks/>
          </p:cNvSpPr>
          <p:nvPr/>
        </p:nvSpPr>
        <p:spPr bwMode="auto">
          <a:xfrm>
            <a:off x="2843808" y="6271262"/>
            <a:ext cx="3888432" cy="586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algn="ctr" fontAlgn="ctr">
              <a:buNone/>
            </a:pPr>
            <a:r>
              <a:rPr lang="en-US" sz="1200" dirty="0">
                <a:latin typeface="Arial" panose="020B0604020202020204" pitchFamily="34" charset="0"/>
                <a:cs typeface="Arial" panose="020B0604020202020204" pitchFamily="34" charset="0"/>
              </a:rPr>
              <a:t>Size Distribution of Hands in Oxford Hand </a:t>
            </a:r>
            <a:r>
              <a:rPr lang="en-US" sz="1200" dirty="0">
                <a:latin typeface="Arial" panose="020B0604020202020204" pitchFamily="34" charset="0"/>
                <a:cs typeface="Arial" panose="020B0604020202020204" pitchFamily="34" charset="0"/>
              </a:rPr>
              <a:t>Training Set</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7131887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 y="3"/>
            <a:ext cx="9144000" cy="720725"/>
          </a:xfrm>
        </p:spPr>
        <p:txBody>
          <a:bodyPr/>
          <a:lstStyle/>
          <a:p>
            <a:pPr algn="ctr"/>
            <a:r>
              <a:rPr lang="en-US" altLang="zh-TW" sz="3200" dirty="0">
                <a:latin typeface="Arial" panose="020B0604020202020204" pitchFamily="34" charset="0"/>
                <a:cs typeface="Arial" panose="020B0604020202020204" pitchFamily="34" charset="0"/>
              </a:rPr>
              <a:t>IV. Experimental Results </a:t>
            </a:r>
            <a:endParaRPr lang="zh-TW" altLang="en-US" sz="3200" dirty="0">
              <a:latin typeface="Arial" panose="020B0604020202020204" pitchFamily="34" charset="0"/>
              <a:cs typeface="Arial" panose="020B0604020202020204" pitchFamily="34" charset="0"/>
            </a:endParaRPr>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7" name="內容版面配置區 2">
            <a:extLst>
              <a:ext uri="{FF2B5EF4-FFF2-40B4-BE49-F238E27FC236}">
                <a16:creationId xmlns:a16="http://schemas.microsoft.com/office/drawing/2014/main" id="{0005FF35-F593-4695-A342-3E481CECD8E1}"/>
              </a:ext>
            </a:extLst>
          </p:cNvPr>
          <p:cNvSpPr txBox="1">
            <a:spLocks/>
          </p:cNvSpPr>
          <p:nvPr/>
        </p:nvSpPr>
        <p:spPr bwMode="auto">
          <a:xfrm>
            <a:off x="107505" y="836712"/>
            <a:ext cx="7848872" cy="504056"/>
          </a:xfrm>
          <a:prstGeom prst="rect">
            <a:avLst/>
          </a:prstGeom>
          <a:noFill/>
          <a:ln>
            <a:noFill/>
          </a:ln>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fontAlgn="ctr">
              <a:lnSpc>
                <a:spcPct val="150000"/>
              </a:lnSpc>
              <a:buNone/>
            </a:pPr>
            <a:r>
              <a:rPr lang="en-US" altLang="zh-CN" sz="2400" b="1" kern="0" dirty="0">
                <a:latin typeface="Arial" panose="020B0604020202020204" pitchFamily="34" charset="0"/>
                <a:cs typeface="Arial" panose="020B0604020202020204" pitchFamily="34" charset="0"/>
              </a:rPr>
              <a:t>4.2. Human Hand Detection</a:t>
            </a:r>
          </a:p>
        </p:txBody>
      </p:sp>
      <p:sp>
        <p:nvSpPr>
          <p:cNvPr id="12" name="內容版面配置區 2">
            <a:extLst>
              <a:ext uri="{FF2B5EF4-FFF2-40B4-BE49-F238E27FC236}">
                <a16:creationId xmlns:a16="http://schemas.microsoft.com/office/drawing/2014/main" id="{0005FF35-F593-4695-A342-3E481CECD8E1}"/>
              </a:ext>
            </a:extLst>
          </p:cNvPr>
          <p:cNvSpPr txBox="1">
            <a:spLocks/>
          </p:cNvSpPr>
          <p:nvPr/>
        </p:nvSpPr>
        <p:spPr bwMode="auto">
          <a:xfrm>
            <a:off x="251522" y="1340769"/>
            <a:ext cx="8496944"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fontAlgn="ctr">
              <a:lnSpc>
                <a:spcPct val="150000"/>
              </a:lnSpc>
              <a:buFont typeface="Wingdings" panose="05000000000000000000" pitchFamily="2" charset="2"/>
              <a:buChar char="v"/>
            </a:pPr>
            <a:r>
              <a:rPr lang="en-US" altLang="zh-CN" sz="2000" b="1" kern="0" dirty="0">
                <a:latin typeface="Arial" panose="020B0604020202020204" pitchFamily="34" charset="0"/>
                <a:cs typeface="Arial" panose="020B0604020202020204" pitchFamily="34" charset="0"/>
              </a:rPr>
              <a:t>Performance Comparison of </a:t>
            </a:r>
            <a:r>
              <a:rPr lang="en-US" altLang="zh-CN" sz="2000" b="1" kern="0" dirty="0" err="1">
                <a:latin typeface="Arial" panose="020B0604020202020204" pitchFamily="34" charset="0"/>
                <a:cs typeface="Arial" panose="020B0604020202020204" pitchFamily="34" charset="0"/>
              </a:rPr>
              <a:t>DSNet</a:t>
            </a:r>
            <a:r>
              <a:rPr lang="en-US" altLang="zh-CN" sz="2000" b="1" kern="0" dirty="0">
                <a:latin typeface="Arial" panose="020B0604020202020204" pitchFamily="34" charset="0"/>
                <a:cs typeface="Arial" panose="020B0604020202020204" pitchFamily="34" charset="0"/>
              </a:rPr>
              <a:t> and Base Detectors (SSD [3])</a:t>
            </a:r>
          </a:p>
        </p:txBody>
      </p:sp>
      <p:pic>
        <p:nvPicPr>
          <p:cNvPr id="6" name="Picture 5"/>
          <p:cNvPicPr>
            <a:picLocks noChangeAspect="1"/>
          </p:cNvPicPr>
          <p:nvPr/>
        </p:nvPicPr>
        <p:blipFill>
          <a:blip r:embed="rId3"/>
          <a:stretch>
            <a:fillRect/>
          </a:stretch>
        </p:blipFill>
        <p:spPr>
          <a:xfrm>
            <a:off x="1619672" y="2392241"/>
            <a:ext cx="5538088" cy="3960440"/>
          </a:xfrm>
          <a:prstGeom prst="rect">
            <a:avLst/>
          </a:prstGeom>
        </p:spPr>
      </p:pic>
    </p:spTree>
    <p:extLst>
      <p:ext uri="{BB962C8B-B14F-4D97-AF65-F5344CB8AC3E}">
        <p14:creationId xmlns:p14="http://schemas.microsoft.com/office/powerpoint/2010/main" val="419235155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 y="3"/>
            <a:ext cx="9144000" cy="720725"/>
          </a:xfrm>
        </p:spPr>
        <p:txBody>
          <a:bodyPr/>
          <a:lstStyle/>
          <a:p>
            <a:pPr algn="ctr"/>
            <a:r>
              <a:rPr lang="en-US" altLang="zh-TW" sz="3200" dirty="0">
                <a:latin typeface="Arial" panose="020B0604020202020204" pitchFamily="34" charset="0"/>
                <a:cs typeface="Arial" panose="020B0604020202020204" pitchFamily="34" charset="0"/>
              </a:rPr>
              <a:t>IV. Experimental Results </a:t>
            </a:r>
            <a:endParaRPr lang="zh-TW" altLang="en-US" sz="3200" dirty="0">
              <a:latin typeface="Arial" panose="020B0604020202020204" pitchFamily="34" charset="0"/>
              <a:cs typeface="Arial" panose="020B0604020202020204" pitchFamily="34" charset="0"/>
            </a:endParaRPr>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7" name="內容版面配置區 2">
            <a:extLst>
              <a:ext uri="{FF2B5EF4-FFF2-40B4-BE49-F238E27FC236}">
                <a16:creationId xmlns:a16="http://schemas.microsoft.com/office/drawing/2014/main" id="{0005FF35-F593-4695-A342-3E481CECD8E1}"/>
              </a:ext>
            </a:extLst>
          </p:cNvPr>
          <p:cNvSpPr txBox="1">
            <a:spLocks/>
          </p:cNvSpPr>
          <p:nvPr/>
        </p:nvSpPr>
        <p:spPr bwMode="auto">
          <a:xfrm>
            <a:off x="107505" y="836712"/>
            <a:ext cx="7848872" cy="504056"/>
          </a:xfrm>
          <a:prstGeom prst="rect">
            <a:avLst/>
          </a:prstGeom>
          <a:noFill/>
          <a:ln>
            <a:noFill/>
          </a:ln>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fontAlgn="ctr">
              <a:lnSpc>
                <a:spcPct val="150000"/>
              </a:lnSpc>
              <a:buNone/>
            </a:pPr>
            <a:r>
              <a:rPr lang="en-US" altLang="zh-CN" sz="2400" b="1" kern="0" dirty="0">
                <a:latin typeface="Arial" panose="020B0604020202020204" pitchFamily="34" charset="0"/>
                <a:cs typeface="Arial" panose="020B0604020202020204" pitchFamily="34" charset="0"/>
              </a:rPr>
              <a:t>4.2. Human Hand Detection</a:t>
            </a:r>
          </a:p>
        </p:txBody>
      </p:sp>
      <p:sp>
        <p:nvSpPr>
          <p:cNvPr id="12" name="內容版面配置區 2">
            <a:extLst>
              <a:ext uri="{FF2B5EF4-FFF2-40B4-BE49-F238E27FC236}">
                <a16:creationId xmlns:a16="http://schemas.microsoft.com/office/drawing/2014/main" id="{0005FF35-F593-4695-A342-3E481CECD8E1}"/>
              </a:ext>
            </a:extLst>
          </p:cNvPr>
          <p:cNvSpPr txBox="1">
            <a:spLocks/>
          </p:cNvSpPr>
          <p:nvPr/>
        </p:nvSpPr>
        <p:spPr bwMode="auto">
          <a:xfrm>
            <a:off x="251522" y="1196752"/>
            <a:ext cx="8496944"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fontAlgn="ctr">
              <a:lnSpc>
                <a:spcPct val="150000"/>
              </a:lnSpc>
              <a:buFont typeface="Wingdings" panose="05000000000000000000" pitchFamily="2" charset="2"/>
              <a:buChar char="v"/>
            </a:pPr>
            <a:r>
              <a:rPr lang="en-US" altLang="zh-CN" sz="2000" b="1" kern="0" dirty="0">
                <a:latin typeface="Arial" panose="020B0604020202020204" pitchFamily="34" charset="0"/>
                <a:cs typeface="Arial" panose="020B0604020202020204" pitchFamily="34" charset="0"/>
              </a:rPr>
              <a:t>Performance Comparison of </a:t>
            </a:r>
            <a:r>
              <a:rPr lang="en-US" altLang="zh-CN" sz="2000" b="1" kern="0" dirty="0" err="1">
                <a:latin typeface="Arial" panose="020B0604020202020204" pitchFamily="34" charset="0"/>
                <a:cs typeface="Arial" panose="020B0604020202020204" pitchFamily="34" charset="0"/>
              </a:rPr>
              <a:t>DSNet</a:t>
            </a:r>
            <a:r>
              <a:rPr lang="en-US" altLang="zh-CN" sz="2000" b="1" kern="0" dirty="0">
                <a:latin typeface="Arial" panose="020B0604020202020204" pitchFamily="34" charset="0"/>
                <a:cs typeface="Arial" panose="020B0604020202020204" pitchFamily="34" charset="0"/>
              </a:rPr>
              <a:t> and Base Detectors (SSD [3])</a:t>
            </a:r>
          </a:p>
        </p:txBody>
      </p:sp>
      <p:pic>
        <p:nvPicPr>
          <p:cNvPr id="4" name="Picture 3"/>
          <p:cNvPicPr>
            <a:picLocks noChangeAspect="1"/>
          </p:cNvPicPr>
          <p:nvPr/>
        </p:nvPicPr>
        <p:blipFill>
          <a:blip r:embed="rId3"/>
          <a:stretch>
            <a:fillRect/>
          </a:stretch>
        </p:blipFill>
        <p:spPr>
          <a:xfrm>
            <a:off x="611563" y="1908586"/>
            <a:ext cx="7956883" cy="4400734"/>
          </a:xfrm>
          <a:prstGeom prst="rect">
            <a:avLst/>
          </a:prstGeom>
        </p:spPr>
      </p:pic>
      <p:sp>
        <p:nvSpPr>
          <p:cNvPr id="9" name="內容版面配置區 2">
            <a:extLst>
              <a:ext uri="{FF2B5EF4-FFF2-40B4-BE49-F238E27FC236}">
                <a16:creationId xmlns:a16="http://schemas.microsoft.com/office/drawing/2014/main" id="{0005FF35-F593-4695-A342-3E481CECD8E1}"/>
              </a:ext>
            </a:extLst>
          </p:cNvPr>
          <p:cNvSpPr txBox="1">
            <a:spLocks/>
          </p:cNvSpPr>
          <p:nvPr/>
        </p:nvSpPr>
        <p:spPr bwMode="auto">
          <a:xfrm>
            <a:off x="611562" y="6271262"/>
            <a:ext cx="7956883" cy="398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algn="ctr" fontAlgn="ctr">
              <a:buNone/>
            </a:pPr>
            <a:r>
              <a:rPr lang="en-US" sz="1200" dirty="0">
                <a:latin typeface="Arial" panose="020B0604020202020204" pitchFamily="34" charset="0"/>
                <a:cs typeface="Arial" panose="020B0604020202020204" pitchFamily="34" charset="0"/>
              </a:rPr>
              <a:t>(a) Examples of hand detection results predicted by original SSD, and (b) those predicted by the proposed model. The red and green boxes demonstrate the ground truths and predicted bounding boxes, respectively</a:t>
            </a:r>
          </a:p>
        </p:txBody>
      </p:sp>
    </p:spTree>
    <p:extLst>
      <p:ext uri="{BB962C8B-B14F-4D97-AF65-F5344CB8AC3E}">
        <p14:creationId xmlns:p14="http://schemas.microsoft.com/office/powerpoint/2010/main" val="207770146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 y="3"/>
            <a:ext cx="9144000" cy="720725"/>
          </a:xfrm>
        </p:spPr>
        <p:txBody>
          <a:bodyPr/>
          <a:lstStyle/>
          <a:p>
            <a:pPr algn="ctr"/>
            <a:r>
              <a:rPr lang="en-US" altLang="zh-TW" sz="3200" dirty="0">
                <a:latin typeface="Arial" panose="020B0604020202020204" pitchFamily="34" charset="0"/>
                <a:cs typeface="Arial" panose="020B0604020202020204" pitchFamily="34" charset="0"/>
              </a:rPr>
              <a:t>IV. Experimental Results </a:t>
            </a:r>
            <a:endParaRPr lang="zh-TW" altLang="en-US" sz="3200" dirty="0">
              <a:latin typeface="Arial" panose="020B0604020202020204" pitchFamily="34" charset="0"/>
              <a:cs typeface="Arial" panose="020B0604020202020204" pitchFamily="34" charset="0"/>
            </a:endParaRPr>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7" name="內容版面配置區 2">
            <a:extLst>
              <a:ext uri="{FF2B5EF4-FFF2-40B4-BE49-F238E27FC236}">
                <a16:creationId xmlns:a16="http://schemas.microsoft.com/office/drawing/2014/main" id="{0005FF35-F593-4695-A342-3E481CECD8E1}"/>
              </a:ext>
            </a:extLst>
          </p:cNvPr>
          <p:cNvSpPr txBox="1">
            <a:spLocks/>
          </p:cNvSpPr>
          <p:nvPr/>
        </p:nvSpPr>
        <p:spPr bwMode="auto">
          <a:xfrm>
            <a:off x="107505" y="836712"/>
            <a:ext cx="7848872" cy="504056"/>
          </a:xfrm>
          <a:prstGeom prst="rect">
            <a:avLst/>
          </a:prstGeom>
          <a:noFill/>
          <a:ln>
            <a:noFill/>
          </a:ln>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fontAlgn="ctr">
              <a:lnSpc>
                <a:spcPct val="150000"/>
              </a:lnSpc>
              <a:buNone/>
            </a:pPr>
            <a:r>
              <a:rPr lang="en-US" altLang="zh-CN" sz="2400" b="1" kern="0" dirty="0">
                <a:latin typeface="Arial" panose="020B0604020202020204" pitchFamily="34" charset="0"/>
                <a:cs typeface="Arial" panose="020B0604020202020204" pitchFamily="34" charset="0"/>
              </a:rPr>
              <a:t>4.2. Human Hand Detection</a:t>
            </a:r>
          </a:p>
        </p:txBody>
      </p:sp>
      <p:sp>
        <p:nvSpPr>
          <p:cNvPr id="12" name="內容版面配置區 2">
            <a:extLst>
              <a:ext uri="{FF2B5EF4-FFF2-40B4-BE49-F238E27FC236}">
                <a16:creationId xmlns:a16="http://schemas.microsoft.com/office/drawing/2014/main" id="{0005FF35-F593-4695-A342-3E481CECD8E1}"/>
              </a:ext>
            </a:extLst>
          </p:cNvPr>
          <p:cNvSpPr txBox="1">
            <a:spLocks/>
          </p:cNvSpPr>
          <p:nvPr/>
        </p:nvSpPr>
        <p:spPr bwMode="auto">
          <a:xfrm>
            <a:off x="251522" y="1340770"/>
            <a:ext cx="8496944"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fontAlgn="ctr">
              <a:lnSpc>
                <a:spcPct val="150000"/>
              </a:lnSpc>
              <a:buFont typeface="Wingdings" panose="05000000000000000000" pitchFamily="2" charset="2"/>
              <a:buChar char="v"/>
            </a:pPr>
            <a:r>
              <a:rPr lang="en-US" altLang="zh-CN" sz="2000" b="1" kern="0" dirty="0">
                <a:latin typeface="Arial" panose="020B0604020202020204" pitchFamily="34" charset="0"/>
                <a:cs typeface="Arial" panose="020B0604020202020204" pitchFamily="34" charset="0"/>
              </a:rPr>
              <a:t>Performance Comparison of </a:t>
            </a:r>
            <a:r>
              <a:rPr lang="en-US" altLang="zh-CN" sz="2000" b="1" kern="0" dirty="0" err="1">
                <a:latin typeface="Arial" panose="020B0604020202020204" pitchFamily="34" charset="0"/>
                <a:cs typeface="Arial" panose="020B0604020202020204" pitchFamily="34" charset="0"/>
              </a:rPr>
              <a:t>DSNet</a:t>
            </a:r>
            <a:r>
              <a:rPr lang="en-US" altLang="zh-CN" sz="2000" b="1" kern="0" dirty="0">
                <a:latin typeface="Arial" panose="020B0604020202020204" pitchFamily="34" charset="0"/>
                <a:cs typeface="Arial" panose="020B0604020202020204" pitchFamily="34" charset="0"/>
              </a:rPr>
              <a:t> and Current Hand Detectors</a:t>
            </a:r>
          </a:p>
        </p:txBody>
      </p:sp>
      <p:pic>
        <p:nvPicPr>
          <p:cNvPr id="3" name="Picture 2"/>
          <p:cNvPicPr>
            <a:picLocks noChangeAspect="1"/>
          </p:cNvPicPr>
          <p:nvPr/>
        </p:nvPicPr>
        <p:blipFill>
          <a:blip r:embed="rId3"/>
          <a:stretch>
            <a:fillRect/>
          </a:stretch>
        </p:blipFill>
        <p:spPr>
          <a:xfrm>
            <a:off x="1045320" y="2060848"/>
            <a:ext cx="7127083" cy="3861458"/>
          </a:xfrm>
          <a:prstGeom prst="rect">
            <a:avLst/>
          </a:prstGeom>
        </p:spPr>
      </p:pic>
    </p:spTree>
    <p:extLst>
      <p:ext uri="{BB962C8B-B14F-4D97-AF65-F5344CB8AC3E}">
        <p14:creationId xmlns:p14="http://schemas.microsoft.com/office/powerpoint/2010/main" val="243028313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 y="3"/>
            <a:ext cx="9144000" cy="720725"/>
          </a:xfrm>
        </p:spPr>
        <p:txBody>
          <a:bodyPr/>
          <a:lstStyle/>
          <a:p>
            <a:pPr algn="ctr"/>
            <a:r>
              <a:rPr lang="en-US" altLang="zh-TW" sz="3200" dirty="0">
                <a:latin typeface="Arial" panose="020B0604020202020204" pitchFamily="34" charset="0"/>
                <a:cs typeface="Arial" panose="020B0604020202020204" pitchFamily="34" charset="0"/>
              </a:rPr>
              <a:t>IV. Experimental Results </a:t>
            </a:r>
            <a:endParaRPr lang="zh-TW" altLang="en-US" sz="3200" dirty="0">
              <a:latin typeface="Arial" panose="020B0604020202020204" pitchFamily="34" charset="0"/>
              <a:cs typeface="Arial" panose="020B0604020202020204" pitchFamily="34" charset="0"/>
            </a:endParaRPr>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7" name="內容版面配置區 2">
            <a:extLst>
              <a:ext uri="{FF2B5EF4-FFF2-40B4-BE49-F238E27FC236}">
                <a16:creationId xmlns:a16="http://schemas.microsoft.com/office/drawing/2014/main" id="{0005FF35-F593-4695-A342-3E481CECD8E1}"/>
              </a:ext>
            </a:extLst>
          </p:cNvPr>
          <p:cNvSpPr txBox="1">
            <a:spLocks/>
          </p:cNvSpPr>
          <p:nvPr/>
        </p:nvSpPr>
        <p:spPr bwMode="auto">
          <a:xfrm>
            <a:off x="107505" y="692696"/>
            <a:ext cx="7848872" cy="504056"/>
          </a:xfrm>
          <a:prstGeom prst="rect">
            <a:avLst/>
          </a:prstGeom>
          <a:noFill/>
          <a:ln>
            <a:noFill/>
          </a:ln>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fontAlgn="ctr">
              <a:lnSpc>
                <a:spcPct val="150000"/>
              </a:lnSpc>
              <a:buNone/>
            </a:pPr>
            <a:r>
              <a:rPr lang="en-US" altLang="zh-CN" sz="2400" b="1" kern="0" dirty="0">
                <a:latin typeface="Arial" panose="020B0604020202020204" pitchFamily="34" charset="0"/>
                <a:cs typeface="Arial" panose="020B0604020202020204" pitchFamily="34" charset="0"/>
              </a:rPr>
              <a:t>4.2. Human Hand Detection</a:t>
            </a:r>
          </a:p>
        </p:txBody>
      </p:sp>
      <p:pic>
        <p:nvPicPr>
          <p:cNvPr id="4" name="Picture 3"/>
          <p:cNvPicPr>
            <a:picLocks noChangeAspect="1"/>
          </p:cNvPicPr>
          <p:nvPr/>
        </p:nvPicPr>
        <p:blipFill>
          <a:blip r:embed="rId3"/>
          <a:stretch>
            <a:fillRect/>
          </a:stretch>
        </p:blipFill>
        <p:spPr>
          <a:xfrm>
            <a:off x="1177478" y="1340771"/>
            <a:ext cx="6778898" cy="5136635"/>
          </a:xfrm>
          <a:prstGeom prst="rect">
            <a:avLst/>
          </a:prstGeom>
        </p:spPr>
      </p:pic>
      <p:sp>
        <p:nvSpPr>
          <p:cNvPr id="8" name="內容版面配置區 2">
            <a:extLst>
              <a:ext uri="{FF2B5EF4-FFF2-40B4-BE49-F238E27FC236}">
                <a16:creationId xmlns:a16="http://schemas.microsoft.com/office/drawing/2014/main" id="{0005FF35-F593-4695-A342-3E481CECD8E1}"/>
              </a:ext>
            </a:extLst>
          </p:cNvPr>
          <p:cNvSpPr txBox="1">
            <a:spLocks/>
          </p:cNvSpPr>
          <p:nvPr/>
        </p:nvSpPr>
        <p:spPr bwMode="auto">
          <a:xfrm>
            <a:off x="611563" y="6459901"/>
            <a:ext cx="7956883" cy="398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algn="ctr" fontAlgn="ctr">
              <a:buNone/>
            </a:pPr>
            <a:r>
              <a:rPr lang="en-US" sz="1200" dirty="0">
                <a:latin typeface="Arial" panose="020B0604020202020204" pitchFamily="34" charset="0"/>
                <a:cs typeface="Arial" panose="020B0604020202020204" pitchFamily="34" charset="0"/>
              </a:rPr>
              <a:t>A few high-scoring detection results on Oxford hand test set obtained using proposed 2CFF-SSD model</a:t>
            </a:r>
            <a:r>
              <a:rPr lang="en-US" sz="1200" dirty="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969488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內容版面配置區 2">
            <a:extLst>
              <a:ext uri="{FF2B5EF4-FFF2-40B4-BE49-F238E27FC236}">
                <a16:creationId xmlns:a16="http://schemas.microsoft.com/office/drawing/2014/main" id="{0005FF35-F593-4695-A342-3E481CECD8E1}"/>
              </a:ext>
            </a:extLst>
          </p:cNvPr>
          <p:cNvSpPr txBox="1">
            <a:spLocks/>
          </p:cNvSpPr>
          <p:nvPr/>
        </p:nvSpPr>
        <p:spPr bwMode="auto">
          <a:xfrm>
            <a:off x="683569" y="836712"/>
            <a:ext cx="7848872" cy="6021288"/>
          </a:xfrm>
          <a:prstGeom prst="rect">
            <a:avLst/>
          </a:prstGeom>
          <a:noFill/>
          <a:ln>
            <a:noFill/>
          </a:ln>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algn="just" fontAlgn="ctr">
              <a:lnSpc>
                <a:spcPct val="150000"/>
              </a:lnSpc>
              <a:buNone/>
            </a:pPr>
            <a:r>
              <a:rPr lang="en-US" altLang="zh-CN" sz="1300" b="1" kern="0" dirty="0">
                <a:latin typeface="Arial" panose="020B0604020202020204" pitchFamily="34" charset="0"/>
                <a:cs typeface="Arial" panose="020B0604020202020204" pitchFamily="34" charset="0"/>
              </a:rPr>
              <a:t>International </a:t>
            </a:r>
            <a:r>
              <a:rPr lang="en-US" altLang="zh-CN" sz="1300" b="1" kern="0" dirty="0">
                <a:latin typeface="Arial" panose="020B0604020202020204" pitchFamily="34" charset="0"/>
                <a:cs typeface="Arial" panose="020B0604020202020204" pitchFamily="34" charset="0"/>
              </a:rPr>
              <a:t>Journal </a:t>
            </a:r>
            <a:endParaRPr lang="en-US" altLang="zh-CN" sz="1300" b="1" kern="0" dirty="0">
              <a:latin typeface="Arial" panose="020B0604020202020204" pitchFamily="34" charset="0"/>
              <a:cs typeface="Arial" panose="020B0604020202020204" pitchFamily="34" charset="0"/>
            </a:endParaRPr>
          </a:p>
          <a:p>
            <a:pPr marL="0" indent="0" algn="just" fontAlgn="ctr">
              <a:lnSpc>
                <a:spcPct val="150000"/>
              </a:lnSpc>
              <a:buNone/>
            </a:pPr>
            <a:r>
              <a:rPr lang="en-US" altLang="zh-CN" sz="1300" kern="0" dirty="0">
                <a:latin typeface="Arial" panose="020B0604020202020204" pitchFamily="34" charset="0"/>
                <a:cs typeface="Arial" panose="020B0604020202020204" pitchFamily="34" charset="0"/>
              </a:rPr>
              <a:t>[</a:t>
            </a:r>
            <a:r>
              <a:rPr lang="en-US" altLang="zh-CN" sz="1300" kern="0" dirty="0">
                <a:latin typeface="Arial" panose="020B0604020202020204" pitchFamily="34" charset="0"/>
                <a:cs typeface="Arial" panose="020B0604020202020204" pitchFamily="34" charset="0"/>
              </a:rPr>
              <a:t>1]. Shih-Chia Huang, </a:t>
            </a:r>
            <a:r>
              <a:rPr lang="en-US" altLang="zh-CN" sz="1300" b="1" kern="0" dirty="0" err="1">
                <a:latin typeface="Arial" panose="020B0604020202020204" pitchFamily="34" charset="0"/>
                <a:cs typeface="Arial" panose="020B0604020202020204" pitchFamily="34" charset="0"/>
              </a:rPr>
              <a:t>Trung</a:t>
            </a:r>
            <a:r>
              <a:rPr lang="en-US" altLang="zh-CN" sz="1300" b="1" kern="0" dirty="0">
                <a:latin typeface="Arial" panose="020B0604020202020204" pitchFamily="34" charset="0"/>
                <a:cs typeface="Arial" panose="020B0604020202020204" pitchFamily="34" charset="0"/>
              </a:rPr>
              <a:t>-Hieu Le</a:t>
            </a:r>
            <a:r>
              <a:rPr lang="en-US" altLang="zh-CN" sz="1300" kern="0" dirty="0">
                <a:latin typeface="Arial" panose="020B0604020202020204" pitchFamily="34" charset="0"/>
                <a:cs typeface="Arial" panose="020B0604020202020204" pitchFamily="34" charset="0"/>
              </a:rPr>
              <a:t>, and Da-Wei Jaw, ”</a:t>
            </a:r>
            <a:r>
              <a:rPr lang="en-US" altLang="zh-CN" sz="1300" kern="0" dirty="0" err="1">
                <a:latin typeface="Arial" panose="020B0604020202020204" pitchFamily="34" charset="0"/>
                <a:cs typeface="Arial" panose="020B0604020202020204" pitchFamily="34" charset="0"/>
              </a:rPr>
              <a:t>DSNet</a:t>
            </a:r>
            <a:r>
              <a:rPr lang="en-US" altLang="zh-CN" sz="1300" kern="0" dirty="0">
                <a:latin typeface="Arial" panose="020B0604020202020204" pitchFamily="34" charset="0"/>
                <a:cs typeface="Arial" panose="020B0604020202020204" pitchFamily="34" charset="0"/>
              </a:rPr>
              <a:t>: </a:t>
            </a:r>
            <a:r>
              <a:rPr lang="en-US" altLang="zh-CN" sz="1300" kern="0" dirty="0">
                <a:latin typeface="Arial" panose="020B0604020202020204" pitchFamily="34" charset="0"/>
                <a:cs typeface="Arial" panose="020B0604020202020204" pitchFamily="34" charset="0"/>
              </a:rPr>
              <a:t>Joint Semantic </a:t>
            </a:r>
            <a:r>
              <a:rPr lang="en-US" altLang="zh-CN" sz="1300" kern="0" dirty="0">
                <a:latin typeface="Arial" panose="020B0604020202020204" pitchFamily="34" charset="0"/>
                <a:cs typeface="Arial" panose="020B0604020202020204" pitchFamily="34" charset="0"/>
              </a:rPr>
              <a:t>Learning for Object Detection in Inclement Weather Conditions</a:t>
            </a:r>
            <a:r>
              <a:rPr lang="en-US" altLang="zh-CN" sz="1300" kern="0" dirty="0">
                <a:latin typeface="Arial" panose="020B0604020202020204" pitchFamily="34" charset="0"/>
                <a:cs typeface="Arial" panose="020B0604020202020204" pitchFamily="34" charset="0"/>
              </a:rPr>
              <a:t>,” </a:t>
            </a:r>
            <a:r>
              <a:rPr lang="en-US" altLang="zh-CN" sz="1300" i="1" kern="0" dirty="0">
                <a:latin typeface="Arial" panose="020B0604020202020204" pitchFamily="34" charset="0"/>
                <a:cs typeface="Arial" panose="020B0604020202020204" pitchFamily="34" charset="0"/>
              </a:rPr>
              <a:t>in </a:t>
            </a:r>
            <a:r>
              <a:rPr lang="en-US" altLang="zh-CN" sz="1300" i="1" kern="0" dirty="0">
                <a:latin typeface="Arial" panose="020B0604020202020204" pitchFamily="34" charset="0"/>
                <a:cs typeface="Arial" panose="020B0604020202020204" pitchFamily="34" charset="0"/>
              </a:rPr>
              <a:t>IEEE Transactions on Pattern Analysis and Machine Intelligence</a:t>
            </a:r>
            <a:r>
              <a:rPr lang="en-US" altLang="zh-CN" sz="1300" kern="0" dirty="0">
                <a:latin typeface="Arial" panose="020B0604020202020204" pitchFamily="34" charset="0"/>
                <a:cs typeface="Arial" panose="020B0604020202020204" pitchFamily="34" charset="0"/>
              </a:rPr>
              <a:t>, 2020</a:t>
            </a:r>
            <a:r>
              <a:rPr lang="en-US" altLang="zh-CN" sz="1300" kern="0" dirty="0">
                <a:latin typeface="Arial" panose="020B0604020202020204" pitchFamily="34" charset="0"/>
                <a:cs typeface="Arial" panose="020B0604020202020204" pitchFamily="34" charset="0"/>
              </a:rPr>
              <a:t>. [</a:t>
            </a:r>
            <a:r>
              <a:rPr lang="en-US" altLang="zh-CN" sz="1300" kern="0" dirty="0">
                <a:latin typeface="Arial" panose="020B0604020202020204" pitchFamily="34" charset="0"/>
                <a:cs typeface="Arial" panose="020B0604020202020204" pitchFamily="34" charset="0"/>
              </a:rPr>
              <a:t>Online]. Available: https://ieeexplore.ieee.org/document/9022905. </a:t>
            </a:r>
            <a:r>
              <a:rPr lang="en-US" altLang="zh-CN" sz="1300" kern="0" dirty="0">
                <a:latin typeface="Arial" panose="020B0604020202020204" pitchFamily="34" charset="0"/>
                <a:cs typeface="Arial" panose="020B0604020202020204" pitchFamily="34" charset="0"/>
              </a:rPr>
              <a:t>[</a:t>
            </a:r>
            <a:r>
              <a:rPr lang="en-US" altLang="zh-CN" sz="1300" kern="0" dirty="0">
                <a:latin typeface="Arial" panose="020B0604020202020204" pitchFamily="34" charset="0"/>
                <a:cs typeface="Arial" panose="020B0604020202020204" pitchFamily="34" charset="0"/>
              </a:rPr>
              <a:t>Impact </a:t>
            </a:r>
            <a:r>
              <a:rPr lang="en-US" altLang="zh-CN" sz="1300" kern="0" dirty="0">
                <a:latin typeface="Arial" panose="020B0604020202020204" pitchFamily="34" charset="0"/>
                <a:cs typeface="Arial" panose="020B0604020202020204" pitchFamily="34" charset="0"/>
              </a:rPr>
              <a:t>factor: 17.730</a:t>
            </a:r>
            <a:r>
              <a:rPr lang="en-US" altLang="zh-CN" sz="1300" kern="0" dirty="0">
                <a:latin typeface="Arial" panose="020B0604020202020204" pitchFamily="34" charset="0"/>
                <a:cs typeface="Arial" panose="020B0604020202020204" pitchFamily="34" charset="0"/>
              </a:rPr>
              <a:t>, rank: 1/266</a:t>
            </a:r>
            <a:r>
              <a:rPr lang="en-US" altLang="zh-CN" sz="1300" kern="0" dirty="0">
                <a:latin typeface="Arial" panose="020B0604020202020204" pitchFamily="34" charset="0"/>
                <a:cs typeface="Arial" panose="020B0604020202020204" pitchFamily="34" charset="0"/>
              </a:rPr>
              <a:t>].</a:t>
            </a:r>
            <a:endParaRPr lang="en-US" altLang="zh-CN" sz="1300" b="1" kern="0" dirty="0">
              <a:latin typeface="Arial" panose="020B0604020202020204" pitchFamily="34" charset="0"/>
              <a:cs typeface="Arial" panose="020B0604020202020204" pitchFamily="34" charset="0"/>
            </a:endParaRPr>
          </a:p>
          <a:p>
            <a:pPr marL="0" indent="0" algn="just" fontAlgn="ctr">
              <a:lnSpc>
                <a:spcPct val="150000"/>
              </a:lnSpc>
              <a:buNone/>
            </a:pPr>
            <a:r>
              <a:rPr lang="en-US" altLang="zh-CN" sz="1300" kern="0" dirty="0">
                <a:latin typeface="Arial" panose="020B0604020202020204" pitchFamily="34" charset="0"/>
                <a:cs typeface="Arial" panose="020B0604020202020204" pitchFamily="34" charset="0"/>
              </a:rPr>
              <a:t>[2]. </a:t>
            </a:r>
            <a:r>
              <a:rPr lang="en-US" altLang="zh-CN" sz="1300" b="1" kern="0" dirty="0" err="1">
                <a:latin typeface="Arial" panose="020B0604020202020204" pitchFamily="34" charset="0"/>
                <a:cs typeface="Arial" panose="020B0604020202020204" pitchFamily="34" charset="0"/>
              </a:rPr>
              <a:t>Trung</a:t>
            </a:r>
            <a:r>
              <a:rPr lang="en-US" altLang="zh-CN" sz="1300" b="1" kern="0" dirty="0">
                <a:latin typeface="Arial" panose="020B0604020202020204" pitchFamily="34" charset="0"/>
                <a:cs typeface="Arial" panose="020B0604020202020204" pitchFamily="34" charset="0"/>
              </a:rPr>
              <a:t>-Hieu Le</a:t>
            </a:r>
            <a:r>
              <a:rPr lang="en-US" altLang="zh-CN" sz="1300" kern="0" dirty="0">
                <a:latin typeface="Arial" panose="020B0604020202020204" pitchFamily="34" charset="0"/>
                <a:cs typeface="Arial" panose="020B0604020202020204" pitchFamily="34" charset="0"/>
              </a:rPr>
              <a:t>, Shih-Chia Huang, and Da-Wei Jaw. ”</a:t>
            </a:r>
            <a:r>
              <a:rPr lang="en-US" altLang="zh-CN" sz="1300" kern="0" dirty="0">
                <a:latin typeface="Arial" panose="020B0604020202020204" pitchFamily="34" charset="0"/>
                <a:cs typeface="Arial" panose="020B0604020202020204" pitchFamily="34" charset="0"/>
              </a:rPr>
              <a:t>Cross-Resolution  Feature </a:t>
            </a:r>
            <a:r>
              <a:rPr lang="en-US" altLang="zh-CN" sz="1300" kern="0" dirty="0">
                <a:latin typeface="Arial" panose="020B0604020202020204" pitchFamily="34" charset="0"/>
                <a:cs typeface="Arial" panose="020B0604020202020204" pitchFamily="34" charset="0"/>
              </a:rPr>
              <a:t>Fusion for Fast Hand Detection in Intelligent Homecare Systems</a:t>
            </a:r>
            <a:r>
              <a:rPr lang="en-US" altLang="zh-CN" sz="1300" kern="0" dirty="0">
                <a:latin typeface="Arial" panose="020B0604020202020204" pitchFamily="34" charset="0"/>
                <a:cs typeface="Arial" panose="020B0604020202020204" pitchFamily="34" charset="0"/>
              </a:rPr>
              <a:t>.” </a:t>
            </a:r>
            <a:r>
              <a:rPr lang="en-US" altLang="zh-CN" sz="1300" i="1" kern="0" dirty="0">
                <a:latin typeface="Arial" panose="020B0604020202020204" pitchFamily="34" charset="0"/>
                <a:cs typeface="Arial" panose="020B0604020202020204" pitchFamily="34" charset="0"/>
              </a:rPr>
              <a:t>IEEE </a:t>
            </a:r>
            <a:r>
              <a:rPr lang="en-US" altLang="zh-CN" sz="1300" i="1" kern="0" dirty="0">
                <a:latin typeface="Arial" panose="020B0604020202020204" pitchFamily="34" charset="0"/>
                <a:cs typeface="Arial" panose="020B0604020202020204" pitchFamily="34" charset="0"/>
              </a:rPr>
              <a:t>Sensors Journal</a:t>
            </a:r>
            <a:r>
              <a:rPr lang="en-US" altLang="zh-CN" sz="1300" kern="0" dirty="0">
                <a:latin typeface="Arial" panose="020B0604020202020204" pitchFamily="34" charset="0"/>
                <a:cs typeface="Arial" panose="020B0604020202020204" pitchFamily="34" charset="0"/>
              </a:rPr>
              <a:t>, vol.19, Issue.12, pp. 4696 – 4704, 2019. </a:t>
            </a:r>
            <a:r>
              <a:rPr lang="en-US" altLang="zh-CN" sz="1300" kern="0" dirty="0">
                <a:latin typeface="Arial" panose="020B0604020202020204" pitchFamily="34" charset="0"/>
                <a:cs typeface="Arial" panose="020B0604020202020204" pitchFamily="34" charset="0"/>
              </a:rPr>
              <a:t>[Impact factor</a:t>
            </a:r>
            <a:r>
              <a:rPr lang="en-US" altLang="zh-CN" sz="1300" kern="0" dirty="0">
                <a:latin typeface="Arial" panose="020B0604020202020204" pitchFamily="34" charset="0"/>
                <a:cs typeface="Arial" panose="020B0604020202020204" pitchFamily="34" charset="0"/>
              </a:rPr>
              <a:t>: 3.076, rank: 87/266</a:t>
            </a:r>
            <a:r>
              <a:rPr lang="en-US" altLang="zh-CN" sz="1300" kern="0" dirty="0">
                <a:latin typeface="Arial" panose="020B0604020202020204" pitchFamily="34" charset="0"/>
                <a:cs typeface="Arial" panose="020B0604020202020204" pitchFamily="34" charset="0"/>
              </a:rPr>
              <a:t>].</a:t>
            </a:r>
          </a:p>
          <a:p>
            <a:pPr marL="0" indent="0" algn="just" fontAlgn="ctr">
              <a:lnSpc>
                <a:spcPct val="150000"/>
              </a:lnSpc>
              <a:buNone/>
            </a:pPr>
            <a:endParaRPr lang="en-US" altLang="zh-CN" sz="1300" kern="0" dirty="0">
              <a:latin typeface="Arial" panose="020B0604020202020204" pitchFamily="34" charset="0"/>
              <a:cs typeface="Arial" panose="020B0604020202020204" pitchFamily="34" charset="0"/>
            </a:endParaRPr>
          </a:p>
          <a:p>
            <a:pPr marL="0" indent="0" algn="just" fontAlgn="ctr">
              <a:lnSpc>
                <a:spcPct val="150000"/>
              </a:lnSpc>
              <a:buNone/>
            </a:pPr>
            <a:r>
              <a:rPr lang="en-US" altLang="zh-CN" sz="1300" b="1" kern="0" dirty="0">
                <a:latin typeface="Arial" panose="020B0604020202020204" pitchFamily="34" charset="0"/>
                <a:cs typeface="Arial" panose="020B0604020202020204" pitchFamily="34" charset="0"/>
              </a:rPr>
              <a:t>International </a:t>
            </a:r>
            <a:r>
              <a:rPr lang="en-US" altLang="zh-CN" sz="1300" b="1" kern="0" dirty="0">
                <a:latin typeface="Arial" panose="020B0604020202020204" pitchFamily="34" charset="0"/>
                <a:cs typeface="Arial" panose="020B0604020202020204" pitchFamily="34" charset="0"/>
              </a:rPr>
              <a:t>Conference</a:t>
            </a:r>
          </a:p>
          <a:p>
            <a:pPr marL="0" indent="0" algn="just" fontAlgn="ctr">
              <a:lnSpc>
                <a:spcPct val="150000"/>
              </a:lnSpc>
              <a:buNone/>
            </a:pPr>
            <a:r>
              <a:rPr lang="en-US" altLang="zh-CN" sz="1300" kern="0" dirty="0">
                <a:latin typeface="Arial" panose="020B0604020202020204" pitchFamily="34" charset="0"/>
                <a:cs typeface="Arial" panose="020B0604020202020204" pitchFamily="34" charset="0"/>
              </a:rPr>
              <a:t>[1</a:t>
            </a:r>
            <a:r>
              <a:rPr lang="en-US" altLang="zh-CN" sz="1300" kern="0" dirty="0">
                <a:latin typeface="Arial" panose="020B0604020202020204" pitchFamily="34" charset="0"/>
                <a:cs typeface="Arial" panose="020B0604020202020204" pitchFamily="34" charset="0"/>
              </a:rPr>
              <a:t>]. </a:t>
            </a:r>
            <a:r>
              <a:rPr lang="en-US" altLang="zh-CN" sz="1300" b="1" kern="0" dirty="0" err="1">
                <a:latin typeface="Arial" panose="020B0604020202020204" pitchFamily="34" charset="0"/>
                <a:cs typeface="Arial" panose="020B0604020202020204" pitchFamily="34" charset="0"/>
              </a:rPr>
              <a:t>Trung</a:t>
            </a:r>
            <a:r>
              <a:rPr lang="en-US" altLang="zh-CN" sz="1300" b="1" kern="0" dirty="0">
                <a:latin typeface="Arial" panose="020B0604020202020204" pitchFamily="34" charset="0"/>
                <a:cs typeface="Arial" panose="020B0604020202020204" pitchFamily="34" charset="0"/>
              </a:rPr>
              <a:t>-Hieu Le</a:t>
            </a:r>
            <a:r>
              <a:rPr lang="en-US" altLang="zh-CN" sz="1300" kern="0" dirty="0">
                <a:latin typeface="Arial" panose="020B0604020202020204" pitchFamily="34" charset="0"/>
                <a:cs typeface="Arial" panose="020B0604020202020204" pitchFamily="34" charset="0"/>
              </a:rPr>
              <a:t>, </a:t>
            </a:r>
            <a:r>
              <a:rPr lang="en-US" altLang="zh-CN" sz="1300" kern="0" dirty="0">
                <a:latin typeface="Arial" panose="020B0604020202020204" pitchFamily="34" charset="0"/>
                <a:cs typeface="Arial" panose="020B0604020202020204" pitchFamily="34" charset="0"/>
              </a:rPr>
              <a:t>Da-Wei Jaw</a:t>
            </a:r>
            <a:r>
              <a:rPr lang="en-US" altLang="zh-CN" sz="1300" kern="0" dirty="0">
                <a:latin typeface="Arial" panose="020B0604020202020204" pitchFamily="34" charset="0"/>
                <a:cs typeface="Arial" panose="020B0604020202020204" pitchFamily="34" charset="0"/>
              </a:rPr>
              <a:t>, </a:t>
            </a:r>
            <a:r>
              <a:rPr lang="en-US" altLang="zh-CN" sz="1300" kern="0" dirty="0">
                <a:latin typeface="Arial" panose="020B0604020202020204" pitchFamily="34" charset="0"/>
                <a:cs typeface="Arial" panose="020B0604020202020204" pitchFamily="34" charset="0"/>
              </a:rPr>
              <a:t>I. Lin, H. Liu and S. Huang, "An efficient hand detection method based on convolutional neural network," </a:t>
            </a:r>
            <a:r>
              <a:rPr lang="en-US" altLang="zh-CN" sz="1300" i="1" kern="0" dirty="0">
                <a:latin typeface="Arial" panose="020B0604020202020204" pitchFamily="34" charset="0"/>
                <a:cs typeface="Arial" panose="020B0604020202020204" pitchFamily="34" charset="0"/>
              </a:rPr>
              <a:t>2018 7th International Symposium on Next Generation Electronics (ISNE), </a:t>
            </a:r>
            <a:r>
              <a:rPr lang="en-US" altLang="zh-CN" sz="1300" kern="0" dirty="0">
                <a:latin typeface="Arial" panose="020B0604020202020204" pitchFamily="34" charset="0"/>
                <a:cs typeface="Arial" panose="020B0604020202020204" pitchFamily="34" charset="0"/>
              </a:rPr>
              <a:t>Taipei, 2018, pp. 1-2, </a:t>
            </a:r>
            <a:r>
              <a:rPr lang="en-US" altLang="zh-CN" sz="1300" kern="0" dirty="0" err="1">
                <a:latin typeface="Arial" panose="020B0604020202020204" pitchFamily="34" charset="0"/>
                <a:cs typeface="Arial" panose="020B0604020202020204" pitchFamily="34" charset="0"/>
              </a:rPr>
              <a:t>doi</a:t>
            </a:r>
            <a:r>
              <a:rPr lang="en-US" altLang="zh-CN" sz="1300" kern="0" dirty="0">
                <a:latin typeface="Arial" panose="020B0604020202020204" pitchFamily="34" charset="0"/>
                <a:cs typeface="Arial" panose="020B0604020202020204" pitchFamily="34" charset="0"/>
              </a:rPr>
              <a:t>: 10.1109/ISNE.2018.8394651</a:t>
            </a:r>
            <a:r>
              <a:rPr lang="en-US" altLang="zh-CN" sz="1300" kern="0" dirty="0">
                <a:latin typeface="Arial" panose="020B0604020202020204" pitchFamily="34" charset="0"/>
                <a:cs typeface="Arial" panose="020B0604020202020204" pitchFamily="34" charset="0"/>
              </a:rPr>
              <a:t>.</a:t>
            </a:r>
          </a:p>
          <a:p>
            <a:pPr marL="0" indent="0" algn="just" fontAlgn="ctr">
              <a:lnSpc>
                <a:spcPct val="150000"/>
              </a:lnSpc>
              <a:buNone/>
            </a:pPr>
            <a:r>
              <a:rPr lang="en-US" altLang="zh-CN" sz="1300" kern="0" dirty="0">
                <a:latin typeface="Arial" panose="020B0604020202020204" pitchFamily="34" charset="0"/>
                <a:cs typeface="Arial" panose="020B0604020202020204" pitchFamily="34" charset="0"/>
              </a:rPr>
              <a:t>[2]. </a:t>
            </a:r>
            <a:r>
              <a:rPr lang="en-US" altLang="zh-CN" sz="1300" b="1" kern="0" dirty="0" err="1">
                <a:latin typeface="Arial" panose="020B0604020202020204" pitchFamily="34" charset="0"/>
                <a:cs typeface="Arial" panose="020B0604020202020204" pitchFamily="34" charset="0"/>
              </a:rPr>
              <a:t>Trung</a:t>
            </a:r>
            <a:r>
              <a:rPr lang="en-US" altLang="zh-CN" sz="1300" b="1" kern="0" dirty="0">
                <a:latin typeface="Arial" panose="020B0604020202020204" pitchFamily="34" charset="0"/>
                <a:cs typeface="Arial" panose="020B0604020202020204" pitchFamily="34" charset="0"/>
              </a:rPr>
              <a:t>-Hieu Le</a:t>
            </a:r>
            <a:r>
              <a:rPr lang="en-US" altLang="zh-CN" sz="1300" kern="0" dirty="0">
                <a:latin typeface="Arial" panose="020B0604020202020204" pitchFamily="34" charset="0"/>
                <a:cs typeface="Arial" panose="020B0604020202020204" pitchFamily="34" charset="0"/>
              </a:rPr>
              <a:t>, Viet-</a:t>
            </a:r>
            <a:r>
              <a:rPr lang="en-US" altLang="zh-CN" sz="1300" kern="0" dirty="0" err="1">
                <a:latin typeface="Arial" panose="020B0604020202020204" pitchFamily="34" charset="0"/>
                <a:cs typeface="Arial" panose="020B0604020202020204" pitchFamily="34" charset="0"/>
              </a:rPr>
              <a:t>Quoc</a:t>
            </a:r>
            <a:r>
              <a:rPr lang="en-US" altLang="zh-CN" sz="1300" kern="0" dirty="0">
                <a:latin typeface="Arial" panose="020B0604020202020204" pitchFamily="34" charset="0"/>
                <a:cs typeface="Arial" panose="020B0604020202020204" pitchFamily="34" charset="0"/>
              </a:rPr>
              <a:t> Hoang, </a:t>
            </a:r>
            <a:r>
              <a:rPr lang="en-US" altLang="zh-CN" sz="1300" kern="0" dirty="0">
                <a:latin typeface="Arial" panose="020B0604020202020204" pitchFamily="34" charset="0"/>
                <a:cs typeface="Arial" panose="020B0604020202020204" pitchFamily="34" charset="0"/>
              </a:rPr>
              <a:t>Shih-Chia Huang, </a:t>
            </a:r>
            <a:r>
              <a:rPr lang="en-US" altLang="zh-CN" sz="1300" kern="0" dirty="0">
                <a:latin typeface="Arial" panose="020B0604020202020204" pitchFamily="34" charset="0"/>
                <a:cs typeface="Arial" panose="020B0604020202020204" pitchFamily="34" charset="0"/>
              </a:rPr>
              <a:t>“An </a:t>
            </a:r>
            <a:r>
              <a:rPr lang="en-US" altLang="zh-CN" sz="1300" kern="0" dirty="0">
                <a:latin typeface="Arial" panose="020B0604020202020204" pitchFamily="34" charset="0"/>
                <a:cs typeface="Arial" panose="020B0604020202020204" pitchFamily="34" charset="0"/>
              </a:rPr>
              <a:t>Improvement of </a:t>
            </a:r>
            <a:r>
              <a:rPr lang="en-US" altLang="zh-CN" sz="1300" kern="0" dirty="0" err="1">
                <a:latin typeface="Arial" panose="020B0604020202020204" pitchFamily="34" charset="0"/>
                <a:cs typeface="Arial" panose="020B0604020202020204" pitchFamily="34" charset="0"/>
              </a:rPr>
              <a:t>RetinaNet</a:t>
            </a:r>
            <a:r>
              <a:rPr lang="en-US" altLang="zh-CN" sz="1300" kern="0" dirty="0">
                <a:latin typeface="Arial" panose="020B0604020202020204" pitchFamily="34" charset="0"/>
                <a:cs typeface="Arial" panose="020B0604020202020204" pitchFamily="34" charset="0"/>
              </a:rPr>
              <a:t> for Hand Detection in Intelligent Homecare Systems”, </a:t>
            </a:r>
            <a:r>
              <a:rPr lang="en-US" altLang="zh-CN" sz="1300" i="1" kern="0" dirty="0">
                <a:latin typeface="Arial" panose="020B0604020202020204" pitchFamily="34" charset="0"/>
                <a:cs typeface="Arial" panose="020B0604020202020204" pitchFamily="34" charset="0"/>
              </a:rPr>
              <a:t>2020 </a:t>
            </a:r>
            <a:r>
              <a:rPr lang="en-US" altLang="zh-CN" sz="1300" i="1" kern="0" dirty="0">
                <a:latin typeface="Arial" panose="020B0604020202020204" pitchFamily="34" charset="0"/>
                <a:cs typeface="Arial" panose="020B0604020202020204" pitchFamily="34" charset="0"/>
              </a:rPr>
              <a:t>IEEE International Conference on Consumer </a:t>
            </a:r>
            <a:r>
              <a:rPr lang="en-US" altLang="zh-CN" sz="1300" i="1" kern="0" dirty="0">
                <a:latin typeface="Arial" panose="020B0604020202020204" pitchFamily="34" charset="0"/>
                <a:cs typeface="Arial" panose="020B0604020202020204" pitchFamily="34" charset="0"/>
              </a:rPr>
              <a:t>Electronics-Taiwan (</a:t>
            </a:r>
            <a:r>
              <a:rPr lang="en-US" altLang="zh-CN" sz="1300" i="1" kern="0" dirty="0">
                <a:latin typeface="Arial" panose="020B0604020202020204" pitchFamily="34" charset="0"/>
                <a:cs typeface="Arial" panose="020B0604020202020204" pitchFamily="34" charset="0"/>
              </a:rPr>
              <a:t>ICCE-TW)</a:t>
            </a:r>
            <a:r>
              <a:rPr lang="en-US" altLang="zh-CN" sz="1300" kern="0" dirty="0">
                <a:latin typeface="Arial" panose="020B0604020202020204" pitchFamily="34" charset="0"/>
                <a:cs typeface="Arial" panose="020B0604020202020204" pitchFamily="34" charset="0"/>
              </a:rPr>
              <a:t>, </a:t>
            </a:r>
            <a:r>
              <a:rPr lang="en-US" altLang="zh-CN" sz="1300" kern="0" dirty="0">
                <a:latin typeface="Arial" panose="020B0604020202020204" pitchFamily="34" charset="0"/>
                <a:cs typeface="Arial" panose="020B0604020202020204" pitchFamily="34" charset="0"/>
              </a:rPr>
              <a:t>Taoyuan, 2020 (Accepted).</a:t>
            </a:r>
          </a:p>
          <a:p>
            <a:pPr marL="0" indent="0" algn="just" fontAlgn="ctr">
              <a:lnSpc>
                <a:spcPct val="150000"/>
              </a:lnSpc>
              <a:buNone/>
            </a:pPr>
            <a:r>
              <a:rPr lang="en-US" altLang="zh-CN" sz="1300" kern="0" dirty="0">
                <a:latin typeface="Arial" panose="020B0604020202020204" pitchFamily="34" charset="0"/>
                <a:cs typeface="Arial" panose="020B0604020202020204" pitchFamily="34" charset="0"/>
              </a:rPr>
              <a:t>[3]. Viet-</a:t>
            </a:r>
            <a:r>
              <a:rPr lang="en-US" altLang="zh-CN" sz="1300" kern="0" dirty="0" err="1">
                <a:latin typeface="Arial" panose="020B0604020202020204" pitchFamily="34" charset="0"/>
                <a:cs typeface="Arial" panose="020B0604020202020204" pitchFamily="34" charset="0"/>
              </a:rPr>
              <a:t>Quoc</a:t>
            </a:r>
            <a:r>
              <a:rPr lang="en-US" altLang="zh-CN" sz="1300" kern="0" dirty="0">
                <a:latin typeface="Arial" panose="020B0604020202020204" pitchFamily="34" charset="0"/>
                <a:cs typeface="Arial" panose="020B0604020202020204" pitchFamily="34" charset="0"/>
              </a:rPr>
              <a:t> </a:t>
            </a:r>
            <a:r>
              <a:rPr lang="en-US" altLang="zh-CN" sz="1300" kern="0" dirty="0">
                <a:latin typeface="Arial" panose="020B0604020202020204" pitchFamily="34" charset="0"/>
                <a:cs typeface="Arial" panose="020B0604020202020204" pitchFamily="34" charset="0"/>
              </a:rPr>
              <a:t>Hoang</a:t>
            </a:r>
            <a:r>
              <a:rPr lang="en-US" altLang="zh-CN" sz="1300" kern="0" dirty="0">
                <a:latin typeface="Arial" panose="020B0604020202020204" pitchFamily="34" charset="0"/>
                <a:cs typeface="Arial" panose="020B0604020202020204" pitchFamily="34" charset="0"/>
              </a:rPr>
              <a:t>, </a:t>
            </a:r>
            <a:r>
              <a:rPr lang="en-US" altLang="zh-CN" sz="1300" b="1" kern="0" dirty="0" err="1">
                <a:latin typeface="Arial" panose="020B0604020202020204" pitchFamily="34" charset="0"/>
                <a:cs typeface="Arial" panose="020B0604020202020204" pitchFamily="34" charset="0"/>
              </a:rPr>
              <a:t>Trung</a:t>
            </a:r>
            <a:r>
              <a:rPr lang="en-US" altLang="zh-CN" sz="1300" b="1" kern="0" dirty="0">
                <a:latin typeface="Arial" panose="020B0604020202020204" pitchFamily="34" charset="0"/>
                <a:cs typeface="Arial" panose="020B0604020202020204" pitchFamily="34" charset="0"/>
              </a:rPr>
              <a:t>-Hieu Le</a:t>
            </a:r>
            <a:r>
              <a:rPr lang="en-US" altLang="zh-CN" sz="1300" kern="0" dirty="0">
                <a:latin typeface="Arial" panose="020B0604020202020204" pitchFamily="34" charset="0"/>
                <a:cs typeface="Arial" panose="020B0604020202020204" pitchFamily="34" charset="0"/>
              </a:rPr>
              <a:t>,</a:t>
            </a:r>
            <a:r>
              <a:rPr lang="en-US" altLang="zh-CN" sz="1300" kern="0" dirty="0">
                <a:latin typeface="Arial" panose="020B0604020202020204" pitchFamily="34" charset="0"/>
                <a:cs typeface="Arial" panose="020B0604020202020204" pitchFamily="34" charset="0"/>
              </a:rPr>
              <a:t> </a:t>
            </a:r>
            <a:r>
              <a:rPr lang="en-US" altLang="zh-CN" sz="1300" kern="0" dirty="0">
                <a:latin typeface="Arial" panose="020B0604020202020204" pitchFamily="34" charset="0"/>
                <a:cs typeface="Arial" panose="020B0604020202020204" pitchFamily="34" charset="0"/>
              </a:rPr>
              <a:t>Shih-Chia Huang, “Data Augmentation for Improving SSD Performance in Rainy Weather Conditions”, </a:t>
            </a:r>
            <a:r>
              <a:rPr lang="en-US" altLang="zh-CN" sz="1300" i="1" kern="0" dirty="0">
                <a:latin typeface="Arial" panose="020B0604020202020204" pitchFamily="34" charset="0"/>
                <a:cs typeface="Arial" panose="020B0604020202020204" pitchFamily="34" charset="0"/>
              </a:rPr>
              <a:t>2020 IEEE International Conference on Consumer Electronics-Taiwan (ICCE-TW), </a:t>
            </a:r>
            <a:r>
              <a:rPr lang="en-US" altLang="zh-CN" sz="1300" kern="0" dirty="0">
                <a:latin typeface="Arial" panose="020B0604020202020204" pitchFamily="34" charset="0"/>
                <a:cs typeface="Arial" panose="020B0604020202020204" pitchFamily="34" charset="0"/>
              </a:rPr>
              <a:t>Taoyuan, 2020 (Accepted</a:t>
            </a:r>
            <a:r>
              <a:rPr lang="en-US" altLang="zh-CN" sz="1300" kern="0" dirty="0">
                <a:latin typeface="Arial" panose="020B0604020202020204" pitchFamily="34" charset="0"/>
                <a:cs typeface="Arial" panose="020B0604020202020204" pitchFamily="34" charset="0"/>
              </a:rPr>
              <a:t>).</a:t>
            </a:r>
          </a:p>
          <a:p>
            <a:pPr marL="0" indent="0" algn="just" fontAlgn="ctr">
              <a:lnSpc>
                <a:spcPct val="150000"/>
              </a:lnSpc>
              <a:buNone/>
            </a:pPr>
            <a:endParaRPr lang="en-US" altLang="zh-CN" sz="1300" kern="0" dirty="0">
              <a:latin typeface="Arial" panose="020B0604020202020204" pitchFamily="34" charset="0"/>
              <a:cs typeface="Arial" panose="020B0604020202020204" pitchFamily="34" charset="0"/>
            </a:endParaRPr>
          </a:p>
        </p:txBody>
      </p:sp>
      <p:sp>
        <p:nvSpPr>
          <p:cNvPr id="2" name="標題 1"/>
          <p:cNvSpPr>
            <a:spLocks noGrp="1"/>
          </p:cNvSpPr>
          <p:nvPr>
            <p:ph type="title"/>
          </p:nvPr>
        </p:nvSpPr>
        <p:spPr>
          <a:xfrm>
            <a:off x="1" y="3"/>
            <a:ext cx="9144000" cy="720725"/>
          </a:xfrm>
        </p:spPr>
        <p:txBody>
          <a:bodyPr/>
          <a:lstStyle/>
          <a:p>
            <a:pPr algn="ctr"/>
            <a:r>
              <a:rPr lang="en-US" altLang="zh-TW" sz="3200" dirty="0" smtClean="0">
                <a:latin typeface="Arial" panose="020B0604020202020204" pitchFamily="34" charset="0"/>
                <a:cs typeface="Arial" panose="020B0604020202020204" pitchFamily="34" charset="0"/>
              </a:rPr>
              <a:t>Publications</a:t>
            </a:r>
            <a:endParaRPr lang="zh-TW" altLang="en-US" sz="3200" dirty="0">
              <a:latin typeface="Arial" panose="020B0604020202020204" pitchFamily="34" charset="0"/>
              <a:cs typeface="Arial" panose="020B0604020202020204" pitchFamily="34" charset="0"/>
            </a:endParaRPr>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Tree>
    <p:extLst>
      <p:ext uri="{BB962C8B-B14F-4D97-AF65-F5344CB8AC3E}">
        <p14:creationId xmlns:p14="http://schemas.microsoft.com/office/powerpoint/2010/main" val="270692553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43670" y="908722"/>
            <a:ext cx="8856662" cy="5544616"/>
          </a:xfrm>
        </p:spPr>
        <p:txBody>
          <a:bodyPr/>
          <a:lstStyle/>
          <a:p>
            <a:pPr marL="0" indent="0">
              <a:buNone/>
            </a:pPr>
            <a:r>
              <a:rPr lang="en-US" altLang="zh-TW" sz="1500" dirty="0"/>
              <a:t>[</a:t>
            </a:r>
            <a:r>
              <a:rPr lang="en-US" altLang="zh-TW" sz="1500" dirty="0"/>
              <a:t>1]. Lin, T. Y., </a:t>
            </a:r>
            <a:r>
              <a:rPr lang="en-US" altLang="zh-TW" sz="1500" dirty="0" err="1"/>
              <a:t>Goyal</a:t>
            </a:r>
            <a:r>
              <a:rPr lang="en-US" altLang="zh-TW" sz="1500" dirty="0"/>
              <a:t>, P., </a:t>
            </a:r>
            <a:r>
              <a:rPr lang="en-US" altLang="zh-TW" sz="1500" dirty="0" err="1"/>
              <a:t>Girshick</a:t>
            </a:r>
            <a:r>
              <a:rPr lang="en-US" altLang="zh-TW" sz="1500" dirty="0"/>
              <a:t>, R., He, K., &amp; </a:t>
            </a:r>
            <a:r>
              <a:rPr lang="en-US" altLang="zh-TW" sz="1500" dirty="0" err="1"/>
              <a:t>Dollár</a:t>
            </a:r>
            <a:r>
              <a:rPr lang="en-US" altLang="zh-TW" sz="1500" dirty="0"/>
              <a:t>, P. (2017). Focal loss for dense object detection. In Proceedings of the IEEE international conference on computer vision (pp. 2980-2988</a:t>
            </a:r>
            <a:r>
              <a:rPr lang="en-US" altLang="zh-TW" sz="1500" dirty="0"/>
              <a:t>).</a:t>
            </a:r>
          </a:p>
          <a:p>
            <a:pPr marL="0" indent="0">
              <a:buNone/>
            </a:pPr>
            <a:r>
              <a:rPr lang="en-US" altLang="zh-TW" sz="1500" dirty="0"/>
              <a:t>[2]. </a:t>
            </a:r>
            <a:r>
              <a:rPr lang="en-US" altLang="zh-TW" sz="1500" dirty="0" err="1"/>
              <a:t>Redmon</a:t>
            </a:r>
            <a:r>
              <a:rPr lang="en-US" altLang="zh-TW" sz="1500" dirty="0"/>
              <a:t>, J., &amp; </a:t>
            </a:r>
            <a:r>
              <a:rPr lang="en-US" altLang="zh-TW" sz="1500" dirty="0" err="1"/>
              <a:t>Farhadi</a:t>
            </a:r>
            <a:r>
              <a:rPr lang="en-US" altLang="zh-TW" sz="1500" dirty="0"/>
              <a:t>, A. (2018). Yolov3: An incremental improvement. </a:t>
            </a:r>
            <a:r>
              <a:rPr lang="en-US" altLang="zh-TW" sz="1500" dirty="0" err="1"/>
              <a:t>arXiv</a:t>
            </a:r>
            <a:r>
              <a:rPr lang="en-US" altLang="zh-TW" sz="1500" dirty="0"/>
              <a:t> preprint arXiv:1804.02767</a:t>
            </a:r>
            <a:r>
              <a:rPr lang="en-US" altLang="zh-TW" sz="1500" dirty="0"/>
              <a:t>.</a:t>
            </a:r>
          </a:p>
          <a:p>
            <a:pPr marL="0" indent="0">
              <a:buNone/>
            </a:pPr>
            <a:r>
              <a:rPr lang="en-US" altLang="zh-TW" sz="1500" dirty="0"/>
              <a:t>[3</a:t>
            </a:r>
            <a:r>
              <a:rPr lang="en-US" altLang="zh-TW" sz="1500" dirty="0"/>
              <a:t>]. Liu, W., </a:t>
            </a:r>
            <a:r>
              <a:rPr lang="en-US" altLang="zh-TW" sz="1500" dirty="0" err="1"/>
              <a:t>Anguelov</a:t>
            </a:r>
            <a:r>
              <a:rPr lang="en-US" altLang="zh-TW" sz="1500" dirty="0"/>
              <a:t>, D., </a:t>
            </a:r>
            <a:r>
              <a:rPr lang="en-US" altLang="zh-TW" sz="1500" dirty="0" err="1"/>
              <a:t>Erhan</a:t>
            </a:r>
            <a:r>
              <a:rPr lang="en-US" altLang="zh-TW" sz="1500" dirty="0"/>
              <a:t>, D., </a:t>
            </a:r>
            <a:r>
              <a:rPr lang="en-US" altLang="zh-TW" sz="1500" dirty="0" err="1"/>
              <a:t>Szegedy</a:t>
            </a:r>
            <a:r>
              <a:rPr lang="en-US" altLang="zh-TW" sz="1500" dirty="0"/>
              <a:t>, C., Reed, S., Fu, C. Y., &amp; Berg, A. C. (2016, October). </a:t>
            </a:r>
            <a:r>
              <a:rPr lang="en-US" altLang="zh-TW" sz="1500" dirty="0" err="1"/>
              <a:t>Ssd</a:t>
            </a:r>
            <a:r>
              <a:rPr lang="en-US" altLang="zh-TW" sz="1500" dirty="0"/>
              <a:t>: Single shot </a:t>
            </a:r>
            <a:r>
              <a:rPr lang="en-US" altLang="zh-TW" sz="1500" dirty="0" err="1"/>
              <a:t>multibox</a:t>
            </a:r>
            <a:r>
              <a:rPr lang="en-US" altLang="zh-TW" sz="1500" dirty="0"/>
              <a:t> detector. In European conference on computer vision (pp. 21-37). Springer, Cham</a:t>
            </a:r>
            <a:r>
              <a:rPr lang="en-US" altLang="zh-TW" sz="1500" dirty="0"/>
              <a:t>.</a:t>
            </a:r>
          </a:p>
          <a:p>
            <a:pPr marL="0" indent="0">
              <a:buNone/>
            </a:pPr>
            <a:r>
              <a:rPr lang="en-US" altLang="zh-TW" sz="1500" dirty="0"/>
              <a:t>[4</a:t>
            </a:r>
            <a:r>
              <a:rPr lang="en-US" altLang="zh-TW" sz="1500" dirty="0"/>
              <a:t>]. </a:t>
            </a:r>
            <a:r>
              <a:rPr lang="en-US" altLang="zh-TW" sz="1500" dirty="0" err="1"/>
              <a:t>Girshick</a:t>
            </a:r>
            <a:r>
              <a:rPr lang="en-US" altLang="zh-TW" sz="1500" dirty="0"/>
              <a:t>, R. (2015). Fast r-</a:t>
            </a:r>
            <a:r>
              <a:rPr lang="en-US" altLang="zh-TW" sz="1500" dirty="0" err="1"/>
              <a:t>cnn</a:t>
            </a:r>
            <a:r>
              <a:rPr lang="en-US" altLang="zh-TW" sz="1500" dirty="0"/>
              <a:t>. In Proceedings of the IEEE international conference on computer vision (pp. 1440-1448</a:t>
            </a:r>
            <a:r>
              <a:rPr lang="en-US" altLang="zh-TW" sz="1500" dirty="0"/>
              <a:t>).</a:t>
            </a:r>
          </a:p>
          <a:p>
            <a:pPr marL="0" indent="0">
              <a:buNone/>
            </a:pPr>
            <a:r>
              <a:rPr lang="en-US" altLang="zh-TW" sz="1500" dirty="0"/>
              <a:t>[5]. </a:t>
            </a:r>
            <a:r>
              <a:rPr lang="en-US" altLang="zh-TW" sz="1500" dirty="0"/>
              <a:t>Zhu, Q., Mai, J., &amp; Shao, L. (2015). A fast single image haze removal algorithm using color attenuation prior. IEEE transactions on image processing, 24(11), 3522-3533</a:t>
            </a:r>
            <a:r>
              <a:rPr lang="en-US" altLang="zh-TW" sz="1500" dirty="0"/>
              <a:t>.</a:t>
            </a:r>
          </a:p>
          <a:p>
            <a:pPr marL="0" indent="0">
              <a:buNone/>
            </a:pPr>
            <a:r>
              <a:rPr lang="en-US" altLang="zh-TW" sz="1500" dirty="0"/>
              <a:t>[6]. </a:t>
            </a:r>
            <a:r>
              <a:rPr lang="en-US" altLang="zh-TW" sz="1500" dirty="0"/>
              <a:t>Li, B., Peng, X., Wang, Z., Xu, J., &amp; Feng, D. (2017). </a:t>
            </a:r>
            <a:r>
              <a:rPr lang="en-US" altLang="zh-TW" sz="1500" dirty="0" err="1"/>
              <a:t>Aod</a:t>
            </a:r>
            <a:r>
              <a:rPr lang="en-US" altLang="zh-TW" sz="1500" dirty="0"/>
              <a:t>-net: All-in-one </a:t>
            </a:r>
            <a:r>
              <a:rPr lang="en-US" altLang="zh-TW" sz="1500" dirty="0" err="1"/>
              <a:t>dehazing</a:t>
            </a:r>
            <a:r>
              <a:rPr lang="en-US" altLang="zh-TW" sz="1500" dirty="0"/>
              <a:t> network. In Proceedings of the IEEE International Conference on Computer Vision (pp. 4770-4778</a:t>
            </a:r>
            <a:r>
              <a:rPr lang="en-US" altLang="zh-TW" sz="1500" dirty="0"/>
              <a:t>).</a:t>
            </a:r>
          </a:p>
          <a:p>
            <a:pPr marL="0" indent="0">
              <a:buNone/>
            </a:pPr>
            <a:r>
              <a:rPr lang="en-US" altLang="zh-TW" sz="1500" dirty="0"/>
              <a:t>[7]. </a:t>
            </a:r>
            <a:r>
              <a:rPr lang="en-US" altLang="zh-TW" sz="1500" dirty="0"/>
              <a:t>Zhang, H., &amp; Patel, V. M. (2018). Densely connected pyramid </a:t>
            </a:r>
            <a:r>
              <a:rPr lang="en-US" altLang="zh-TW" sz="1500" dirty="0" err="1"/>
              <a:t>dehazing</a:t>
            </a:r>
            <a:r>
              <a:rPr lang="en-US" altLang="zh-TW" sz="1500" dirty="0"/>
              <a:t> network. In Proceedings of the IEEE conference on computer vision and pattern recognition (pp. 3194-3203</a:t>
            </a:r>
            <a:r>
              <a:rPr lang="en-US" altLang="zh-TW" sz="1500" dirty="0"/>
              <a:t>).</a:t>
            </a:r>
          </a:p>
          <a:p>
            <a:pPr marL="0" indent="0">
              <a:buNone/>
            </a:pPr>
            <a:r>
              <a:rPr lang="en-US" altLang="zh-TW" sz="1500" dirty="0"/>
              <a:t>[8]. Li</a:t>
            </a:r>
            <a:r>
              <a:rPr lang="en-US" altLang="zh-TW" sz="1500" dirty="0"/>
              <a:t>, B., Ren, W., Fu, D., Tao, D., Feng, D., Zeng, W., &amp; Wang, Z. (2019). Benchmarking single-image </a:t>
            </a:r>
            <a:r>
              <a:rPr lang="en-US" altLang="zh-TW" sz="1500" dirty="0" err="1"/>
              <a:t>dehazing</a:t>
            </a:r>
            <a:r>
              <a:rPr lang="en-US" altLang="zh-TW" sz="1500" dirty="0"/>
              <a:t> and beyond. IEEE Transactions on Image Processing, 28(1), 492-505</a:t>
            </a:r>
            <a:r>
              <a:rPr lang="en-US" altLang="zh-TW" sz="1500" dirty="0"/>
              <a:t>.</a:t>
            </a:r>
          </a:p>
          <a:p>
            <a:pPr marL="0" indent="0">
              <a:buNone/>
            </a:pPr>
            <a:r>
              <a:rPr lang="en-US" altLang="zh-TW" sz="1500" dirty="0"/>
              <a:t>[9]. </a:t>
            </a:r>
            <a:r>
              <a:rPr lang="en-US" altLang="zh-TW" sz="1500" dirty="0"/>
              <a:t>Li, </a:t>
            </a:r>
            <a:r>
              <a:rPr lang="en-US" altLang="zh-TW" sz="1500" dirty="0" err="1"/>
              <a:t>Siyuan</a:t>
            </a:r>
            <a:r>
              <a:rPr lang="en-US" altLang="zh-TW" sz="1500" dirty="0"/>
              <a:t>, Iago </a:t>
            </a:r>
            <a:r>
              <a:rPr lang="en-US" altLang="zh-TW" sz="1500" dirty="0" err="1"/>
              <a:t>Breno</a:t>
            </a:r>
            <a:r>
              <a:rPr lang="en-US" altLang="zh-TW" sz="1500" dirty="0"/>
              <a:t> Araujo, </a:t>
            </a:r>
            <a:r>
              <a:rPr lang="en-US" altLang="zh-TW" sz="1500" dirty="0" err="1"/>
              <a:t>Wenqi</a:t>
            </a:r>
            <a:r>
              <a:rPr lang="en-US" altLang="zh-TW" sz="1500" dirty="0"/>
              <a:t> Ren, </a:t>
            </a:r>
            <a:r>
              <a:rPr lang="en-US" altLang="zh-TW" sz="1500" dirty="0" err="1"/>
              <a:t>Zhangyang</a:t>
            </a:r>
            <a:r>
              <a:rPr lang="en-US" altLang="zh-TW" sz="1500" dirty="0"/>
              <a:t> Wang, Eric K. </a:t>
            </a:r>
            <a:r>
              <a:rPr lang="en-US" altLang="zh-TW" sz="1500" dirty="0" err="1"/>
              <a:t>Tokuda</a:t>
            </a:r>
            <a:r>
              <a:rPr lang="en-US" altLang="zh-TW" sz="1500" dirty="0"/>
              <a:t>, Roberto Hirata Junior, Roberto Cesar-Junior, </a:t>
            </a:r>
            <a:r>
              <a:rPr lang="en-US" altLang="zh-TW" sz="1500" dirty="0" err="1"/>
              <a:t>Jiawan</a:t>
            </a:r>
            <a:r>
              <a:rPr lang="en-US" altLang="zh-TW" sz="1500" dirty="0"/>
              <a:t> Zhang, </a:t>
            </a:r>
            <a:r>
              <a:rPr lang="en-US" altLang="zh-TW" sz="1500" dirty="0" err="1"/>
              <a:t>Xiaojie</a:t>
            </a:r>
            <a:r>
              <a:rPr lang="en-US" altLang="zh-TW" sz="1500" dirty="0"/>
              <a:t> </a:t>
            </a:r>
            <a:r>
              <a:rPr lang="en-US" altLang="zh-TW" sz="1500" dirty="0" err="1"/>
              <a:t>Guo</a:t>
            </a:r>
            <a:r>
              <a:rPr lang="en-US" altLang="zh-TW" sz="1500" dirty="0"/>
              <a:t>, and </a:t>
            </a:r>
            <a:r>
              <a:rPr lang="en-US" altLang="zh-TW" sz="1500" dirty="0" err="1"/>
              <a:t>Xiaochun</a:t>
            </a:r>
            <a:r>
              <a:rPr lang="en-US" altLang="zh-TW" sz="1500" dirty="0"/>
              <a:t> Cao. "Single image </a:t>
            </a:r>
            <a:r>
              <a:rPr lang="en-US" altLang="zh-TW" sz="1500" dirty="0" err="1"/>
              <a:t>deraining</a:t>
            </a:r>
            <a:r>
              <a:rPr lang="en-US" altLang="zh-TW" sz="1500" dirty="0"/>
              <a:t>: A comprehensive benchmark analysis." In Proceedings of the IEEE Conference on Computer Vision and Pattern Recognition, pp. 3838-3847. 2019</a:t>
            </a:r>
            <a:r>
              <a:rPr lang="en-US" altLang="zh-TW" sz="1500" dirty="0"/>
              <a:t>.</a:t>
            </a:r>
          </a:p>
          <a:p>
            <a:pPr marL="0" indent="0">
              <a:buNone/>
            </a:pPr>
            <a:r>
              <a:rPr lang="en-US" altLang="zh-TW" sz="1500" dirty="0"/>
              <a:t>[10]. </a:t>
            </a:r>
            <a:r>
              <a:rPr lang="en-US" altLang="zh-TW" sz="1500" dirty="0"/>
              <a:t>A. Mittal, A. Zisserman, and P. H. </a:t>
            </a:r>
            <a:r>
              <a:rPr lang="en-US" altLang="zh-TW" sz="1500" dirty="0" err="1"/>
              <a:t>Torr</a:t>
            </a:r>
            <a:r>
              <a:rPr lang="en-US" altLang="zh-TW" sz="1500" dirty="0"/>
              <a:t>, “Hand detection using multiple proposals.” in BMVC. </a:t>
            </a:r>
            <a:r>
              <a:rPr lang="en-US" altLang="zh-TW" sz="1500" dirty="0" err="1"/>
              <a:t>Citeseer</a:t>
            </a:r>
            <a:r>
              <a:rPr lang="en-US" altLang="zh-TW" sz="1500" dirty="0"/>
              <a:t>, 2011, pp. 1–11.</a:t>
            </a:r>
          </a:p>
          <a:p>
            <a:pPr marL="0" indent="0">
              <a:buNone/>
            </a:pPr>
            <a:r>
              <a:rPr lang="en-US" altLang="zh-TW" sz="1500" dirty="0"/>
              <a:t>[11]. </a:t>
            </a:r>
            <a:r>
              <a:rPr lang="en-US" altLang="zh-TW" sz="1500" dirty="0"/>
              <a:t>X. Deng, Y. Zhang, S. Yang, P. Tan, L. Chang, Y. Yuan, and H. Wang, “Joint hand detection and rotation estimation using </a:t>
            </a:r>
            <a:r>
              <a:rPr lang="en-US" altLang="zh-TW" sz="1500" dirty="0" err="1"/>
              <a:t>cnn</a:t>
            </a:r>
            <a:r>
              <a:rPr lang="en-US" altLang="zh-TW" sz="1500" dirty="0"/>
              <a:t>,” IEEE Trans- actions on Image Processing, vol. 27, no. 4, pp. 1888–1900, 2018.</a:t>
            </a:r>
          </a:p>
          <a:p>
            <a:pPr marL="0" indent="0">
              <a:buNone/>
            </a:pPr>
            <a:endParaRPr lang="en-US" altLang="zh-TW" sz="1500" dirty="0"/>
          </a:p>
        </p:txBody>
      </p:sp>
      <p:sp>
        <p:nvSpPr>
          <p:cNvPr id="6" name="標題 1"/>
          <p:cNvSpPr txBox="1">
            <a:spLocks/>
          </p:cNvSpPr>
          <p:nvPr/>
        </p:nvSpPr>
        <p:spPr bwMode="auto">
          <a:xfrm>
            <a:off x="1" y="3"/>
            <a:ext cx="91440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kumimoji="1" sz="2400" b="1">
                <a:solidFill>
                  <a:schemeClr val="tx1"/>
                </a:solidFill>
                <a:latin typeface="Times New Roman" pitchFamily="18" charset="0"/>
                <a:ea typeface="微軟正黑體" pitchFamily="34" charset="-120"/>
                <a:cs typeface="Times New Roman" pitchFamily="18" charset="0"/>
              </a:defRPr>
            </a:lvl1pPr>
            <a:lvl2pPr algn="l" rtl="0" eaLnBrk="1" fontAlgn="base" hangingPunct="1">
              <a:spcBef>
                <a:spcPct val="0"/>
              </a:spcBef>
              <a:spcAft>
                <a:spcPct val="0"/>
              </a:spcAft>
              <a:defRPr kumimoji="1" sz="2400" b="1">
                <a:solidFill>
                  <a:schemeClr val="tx1"/>
                </a:solidFill>
                <a:latin typeface="Comic Sans MS" pitchFamily="66" charset="0"/>
                <a:ea typeface="新細明體" charset="-120"/>
              </a:defRPr>
            </a:lvl2pPr>
            <a:lvl3pPr algn="l" rtl="0" eaLnBrk="1" fontAlgn="base" hangingPunct="1">
              <a:spcBef>
                <a:spcPct val="0"/>
              </a:spcBef>
              <a:spcAft>
                <a:spcPct val="0"/>
              </a:spcAft>
              <a:defRPr kumimoji="1" sz="2400" b="1">
                <a:solidFill>
                  <a:schemeClr val="tx1"/>
                </a:solidFill>
                <a:latin typeface="Comic Sans MS" pitchFamily="66" charset="0"/>
                <a:ea typeface="新細明體" charset="-120"/>
              </a:defRPr>
            </a:lvl3pPr>
            <a:lvl4pPr algn="l" rtl="0" eaLnBrk="1" fontAlgn="base" hangingPunct="1">
              <a:spcBef>
                <a:spcPct val="0"/>
              </a:spcBef>
              <a:spcAft>
                <a:spcPct val="0"/>
              </a:spcAft>
              <a:defRPr kumimoji="1" sz="2400" b="1">
                <a:solidFill>
                  <a:schemeClr val="tx1"/>
                </a:solidFill>
                <a:latin typeface="Comic Sans MS" pitchFamily="66" charset="0"/>
                <a:ea typeface="新細明體" charset="-120"/>
              </a:defRPr>
            </a:lvl4pPr>
            <a:lvl5pPr algn="l" rtl="0" eaLnBrk="1" fontAlgn="base" hangingPunct="1">
              <a:spcBef>
                <a:spcPct val="0"/>
              </a:spcBef>
              <a:spcAft>
                <a:spcPct val="0"/>
              </a:spcAft>
              <a:defRPr kumimoji="1" sz="2400" b="1">
                <a:solidFill>
                  <a:schemeClr val="tx1"/>
                </a:solidFill>
                <a:latin typeface="Comic Sans MS" pitchFamily="66" charset="0"/>
                <a:ea typeface="新細明體" charset="-120"/>
              </a:defRPr>
            </a:lvl5pPr>
            <a:lvl6pPr marL="457200" algn="l" rtl="0" eaLnBrk="1" fontAlgn="base" hangingPunct="1">
              <a:spcBef>
                <a:spcPct val="0"/>
              </a:spcBef>
              <a:spcAft>
                <a:spcPct val="0"/>
              </a:spcAft>
              <a:defRPr kumimoji="1" sz="2400" b="1">
                <a:solidFill>
                  <a:schemeClr val="tx1"/>
                </a:solidFill>
                <a:latin typeface="Comic Sans MS" pitchFamily="66" charset="0"/>
                <a:ea typeface="新細明體" charset="-120"/>
              </a:defRPr>
            </a:lvl6pPr>
            <a:lvl7pPr marL="914400" algn="l" rtl="0" eaLnBrk="1" fontAlgn="base" hangingPunct="1">
              <a:spcBef>
                <a:spcPct val="0"/>
              </a:spcBef>
              <a:spcAft>
                <a:spcPct val="0"/>
              </a:spcAft>
              <a:defRPr kumimoji="1" sz="2400" b="1">
                <a:solidFill>
                  <a:schemeClr val="tx1"/>
                </a:solidFill>
                <a:latin typeface="Comic Sans MS" pitchFamily="66" charset="0"/>
                <a:ea typeface="新細明體" charset="-120"/>
              </a:defRPr>
            </a:lvl7pPr>
            <a:lvl8pPr marL="1371600" algn="l" rtl="0" eaLnBrk="1" fontAlgn="base" hangingPunct="1">
              <a:spcBef>
                <a:spcPct val="0"/>
              </a:spcBef>
              <a:spcAft>
                <a:spcPct val="0"/>
              </a:spcAft>
              <a:defRPr kumimoji="1" sz="2400" b="1">
                <a:solidFill>
                  <a:schemeClr val="tx1"/>
                </a:solidFill>
                <a:latin typeface="Comic Sans MS" pitchFamily="66" charset="0"/>
                <a:ea typeface="新細明體" charset="-120"/>
              </a:defRPr>
            </a:lvl8pPr>
            <a:lvl9pPr marL="1828800" algn="l" rtl="0" eaLnBrk="1" fontAlgn="base" hangingPunct="1">
              <a:spcBef>
                <a:spcPct val="0"/>
              </a:spcBef>
              <a:spcAft>
                <a:spcPct val="0"/>
              </a:spcAft>
              <a:defRPr kumimoji="1" sz="2400" b="1">
                <a:solidFill>
                  <a:schemeClr val="tx1"/>
                </a:solidFill>
                <a:latin typeface="Comic Sans MS" pitchFamily="66" charset="0"/>
                <a:ea typeface="新細明體" charset="-120"/>
              </a:defRPr>
            </a:lvl9pPr>
          </a:lstStyle>
          <a:p>
            <a:pPr algn="ctr"/>
            <a:r>
              <a:rPr lang="en-US" altLang="zh-TW" sz="3200" kern="0" dirty="0">
                <a:latin typeface="Arial" panose="020B0604020202020204" pitchFamily="34" charset="0"/>
                <a:cs typeface="Arial" panose="020B0604020202020204" pitchFamily="34" charset="0"/>
              </a:rPr>
              <a:t>References</a:t>
            </a:r>
            <a:endParaRPr lang="zh-TW" altLang="en-US" sz="3200" kern="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41309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 y="3"/>
            <a:ext cx="9144000" cy="720725"/>
          </a:xfrm>
        </p:spPr>
        <p:txBody>
          <a:bodyPr/>
          <a:lstStyle/>
          <a:p>
            <a:pPr algn="ctr"/>
            <a:r>
              <a:rPr lang="en-US" altLang="zh-TW" sz="3200" dirty="0">
                <a:latin typeface="Arial" panose="020B0604020202020204" pitchFamily="34" charset="0"/>
                <a:cs typeface="Arial" panose="020B0604020202020204" pitchFamily="34" charset="0"/>
              </a:rPr>
              <a:t>I. Introduction</a:t>
            </a:r>
            <a:endParaRPr lang="zh-TW" altLang="en-US" sz="3200" dirty="0">
              <a:latin typeface="Arial" panose="020B0604020202020204" pitchFamily="34" charset="0"/>
              <a:cs typeface="Arial" panose="020B0604020202020204" pitchFamily="34" charset="0"/>
            </a:endParaRPr>
          </a:p>
        </p:txBody>
      </p:sp>
      <p:sp>
        <p:nvSpPr>
          <p:cNvPr id="5" name="內容版面配置區 2">
            <a:extLst>
              <a:ext uri="{FF2B5EF4-FFF2-40B4-BE49-F238E27FC236}">
                <a16:creationId xmlns:a16="http://schemas.microsoft.com/office/drawing/2014/main" id="{0005FF35-F593-4695-A342-3E481CECD8E1}"/>
              </a:ext>
            </a:extLst>
          </p:cNvPr>
          <p:cNvSpPr>
            <a:spLocks noGrp="1"/>
          </p:cNvSpPr>
          <p:nvPr>
            <p:ph idx="1"/>
          </p:nvPr>
        </p:nvSpPr>
        <p:spPr>
          <a:xfrm>
            <a:off x="179512" y="800370"/>
            <a:ext cx="8424936" cy="3276705"/>
          </a:xfrm>
        </p:spPr>
        <p:txBody>
          <a:bodyPr vert="horz" anchor="ctr"/>
          <a:lstStyle/>
          <a:p>
            <a:pPr marL="0" lvl="1" indent="0" fontAlgn="ctr">
              <a:lnSpc>
                <a:spcPct val="150000"/>
              </a:lnSpc>
              <a:buSzPct val="70000"/>
              <a:buNone/>
            </a:pPr>
            <a:r>
              <a:rPr lang="en-US" altLang="zh-CN" sz="2800" b="1" dirty="0">
                <a:latin typeface="Arial" panose="020B0604020202020204" pitchFamily="34" charset="0"/>
                <a:cs typeface="Arial" panose="020B0604020202020204" pitchFamily="34" charset="0"/>
              </a:rPr>
              <a:t>The Problems:</a:t>
            </a:r>
          </a:p>
          <a:p>
            <a:pPr marL="742946" lvl="2" indent="-342898" fontAlgn="ctr">
              <a:lnSpc>
                <a:spcPct val="150000"/>
              </a:lnSpc>
              <a:buSzPct val="70000"/>
              <a:buFont typeface="Wingdings" pitchFamily="2" charset="2"/>
              <a:buChar char="n"/>
            </a:pPr>
            <a:r>
              <a:rPr lang="en-US" altLang="zh-CN" sz="2400" dirty="0">
                <a:latin typeface="Arial" panose="020B0604020202020204" pitchFamily="34" charset="0"/>
                <a:cs typeface="Arial" panose="020B0604020202020204" pitchFamily="34" charset="0"/>
              </a:rPr>
              <a:t>These </a:t>
            </a:r>
            <a:r>
              <a:rPr lang="en-US" altLang="zh-CN" sz="2400" dirty="0">
                <a:latin typeface="Arial" panose="020B0604020202020204" pitchFamily="34" charset="0"/>
                <a:cs typeface="Arial" panose="020B0604020202020204" pitchFamily="34" charset="0"/>
              </a:rPr>
              <a:t>object detectors work well </a:t>
            </a:r>
            <a:r>
              <a:rPr lang="en-US" altLang="zh-CN" sz="2400" dirty="0">
                <a:latin typeface="Arial" panose="020B0604020202020204" pitchFamily="34" charset="0"/>
                <a:cs typeface="Arial" panose="020B0604020202020204" pitchFamily="34" charset="0"/>
              </a:rPr>
              <a:t>in normal </a:t>
            </a:r>
            <a:r>
              <a:rPr lang="en-US" altLang="zh-CN" sz="2400" dirty="0">
                <a:latin typeface="Arial" panose="020B0604020202020204" pitchFamily="34" charset="0"/>
                <a:cs typeface="Arial" panose="020B0604020202020204" pitchFamily="34" charset="0"/>
              </a:rPr>
              <a:t>weather </a:t>
            </a:r>
            <a:r>
              <a:rPr lang="en-US" altLang="zh-CN" sz="2400" dirty="0">
                <a:latin typeface="Arial" panose="020B0604020202020204" pitchFamily="34" charset="0"/>
                <a:cs typeface="Arial" panose="020B0604020202020204" pitchFamily="34" charset="0"/>
              </a:rPr>
              <a:t>and big objects</a:t>
            </a:r>
            <a:endParaRPr lang="en-US" altLang="zh-CN" sz="2400" dirty="0">
              <a:latin typeface="Arial" panose="020B0604020202020204" pitchFamily="34" charset="0"/>
              <a:cs typeface="Arial" panose="020B0604020202020204" pitchFamily="34" charset="0"/>
            </a:endParaRPr>
          </a:p>
          <a:p>
            <a:pPr marL="742946" lvl="2" indent="-342898" fontAlgn="ctr">
              <a:lnSpc>
                <a:spcPct val="150000"/>
              </a:lnSpc>
              <a:buSzPct val="70000"/>
              <a:buFont typeface="Wingdings" pitchFamily="2" charset="2"/>
              <a:buChar char="n"/>
            </a:pPr>
            <a:r>
              <a:rPr lang="en-US" altLang="zh-CN" sz="2400" dirty="0">
                <a:latin typeface="Arial" panose="020B0604020202020204" pitchFamily="34" charset="0"/>
                <a:cs typeface="Arial" panose="020B0604020202020204" pitchFamily="34" charset="0"/>
              </a:rPr>
              <a:t>Can not detect accurately in </a:t>
            </a:r>
            <a:r>
              <a:rPr lang="en-US" altLang="zh-CN" sz="2400" dirty="0">
                <a:latin typeface="Arial" panose="020B0604020202020204" pitchFamily="34" charset="0"/>
                <a:cs typeface="Arial" panose="020B0604020202020204" pitchFamily="34" charset="0"/>
              </a:rPr>
              <a:t>adverse conditions: inclement weather, and small object.</a:t>
            </a:r>
            <a:endParaRPr lang="en-US" altLang="zh-CN" sz="2400" dirty="0">
              <a:latin typeface="Arial" panose="020B0604020202020204" pitchFamily="34" charset="0"/>
              <a:cs typeface="Arial" panose="020B0604020202020204" pitchFamily="34" charset="0"/>
            </a:endParaRPr>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Tree>
    <p:extLst>
      <p:ext uri="{BB962C8B-B14F-4D97-AF65-F5344CB8AC3E}">
        <p14:creationId xmlns:p14="http://schemas.microsoft.com/office/powerpoint/2010/main" val="8506942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43670" y="908723"/>
            <a:ext cx="8856662" cy="5832647"/>
          </a:xfrm>
        </p:spPr>
        <p:txBody>
          <a:bodyPr/>
          <a:lstStyle/>
          <a:p>
            <a:pPr marL="0" indent="0">
              <a:buNone/>
            </a:pPr>
            <a:endParaRPr lang="en-US" altLang="zh-TW" sz="1500" dirty="0"/>
          </a:p>
          <a:p>
            <a:pPr marL="0" indent="0">
              <a:buNone/>
            </a:pPr>
            <a:r>
              <a:rPr lang="en-US" altLang="zh-TW" sz="1500" dirty="0"/>
              <a:t>[12]. </a:t>
            </a:r>
            <a:r>
              <a:rPr lang="en-US" altLang="zh-TW" sz="1500" dirty="0" err="1"/>
              <a:t>Cordts</a:t>
            </a:r>
            <a:r>
              <a:rPr lang="en-US" altLang="zh-TW" sz="1500" dirty="0"/>
              <a:t>, M., </a:t>
            </a:r>
            <a:r>
              <a:rPr lang="en-US" altLang="zh-TW" sz="1500" dirty="0" err="1"/>
              <a:t>Omran</a:t>
            </a:r>
            <a:r>
              <a:rPr lang="en-US" altLang="zh-TW" sz="1500" dirty="0"/>
              <a:t>, M., Ramos, S., </a:t>
            </a:r>
            <a:r>
              <a:rPr lang="en-US" altLang="zh-TW" sz="1500" dirty="0" err="1"/>
              <a:t>Rehfeld</a:t>
            </a:r>
            <a:r>
              <a:rPr lang="en-US" altLang="zh-TW" sz="1500" dirty="0"/>
              <a:t>, T., </a:t>
            </a:r>
            <a:r>
              <a:rPr lang="en-US" altLang="zh-TW" sz="1500" dirty="0" err="1"/>
              <a:t>Enzweiler</a:t>
            </a:r>
            <a:r>
              <a:rPr lang="en-US" altLang="zh-TW" sz="1500" dirty="0"/>
              <a:t>, M., </a:t>
            </a:r>
            <a:r>
              <a:rPr lang="en-US" altLang="zh-TW" sz="1500" dirty="0" err="1"/>
              <a:t>Benenson</a:t>
            </a:r>
            <a:r>
              <a:rPr lang="en-US" altLang="zh-TW" sz="1500" dirty="0"/>
              <a:t>, R., ... &amp; </a:t>
            </a:r>
            <a:r>
              <a:rPr lang="en-US" altLang="zh-TW" sz="1500" dirty="0" err="1"/>
              <a:t>Schiele</a:t>
            </a:r>
            <a:r>
              <a:rPr lang="en-US" altLang="zh-TW" sz="1500" dirty="0"/>
              <a:t>, B. (2016). The cityscapes dataset for semantic urban scene understanding. In Proceedings of the IEEE conference on computer vision and pattern recognition (pp. 3213-3223).</a:t>
            </a:r>
          </a:p>
          <a:p>
            <a:pPr marL="0" indent="0">
              <a:buNone/>
            </a:pPr>
            <a:r>
              <a:rPr lang="en-US" altLang="zh-TW" sz="1500" dirty="0"/>
              <a:t>[</a:t>
            </a:r>
            <a:r>
              <a:rPr lang="en-US" altLang="zh-TW" sz="1500" dirty="0"/>
              <a:t>13]. </a:t>
            </a:r>
            <a:r>
              <a:rPr lang="en-US" altLang="zh-TW" sz="1500" dirty="0" err="1"/>
              <a:t>Sakaridis</a:t>
            </a:r>
            <a:r>
              <a:rPr lang="en-US" altLang="zh-TW" sz="1500" dirty="0"/>
              <a:t>, C., Dai, D., &amp; Van </a:t>
            </a:r>
            <a:r>
              <a:rPr lang="en-US" altLang="zh-TW" sz="1500" dirty="0" err="1"/>
              <a:t>Gool</a:t>
            </a:r>
            <a:r>
              <a:rPr lang="en-US" altLang="zh-TW" sz="1500" dirty="0"/>
              <a:t>, L. (2018). Semantic foggy scene understanding with synthetic data. International Journal of Computer Vision, 1-20.</a:t>
            </a:r>
          </a:p>
          <a:p>
            <a:pPr marL="0" indent="0">
              <a:buNone/>
            </a:pPr>
            <a:r>
              <a:rPr lang="en-US" altLang="zh-TW" sz="1500" dirty="0"/>
              <a:t>[14]. He</a:t>
            </a:r>
            <a:r>
              <a:rPr lang="en-US" altLang="zh-TW" sz="1500" dirty="0"/>
              <a:t>, K., Zhang, X., Ren, S., &amp; Sun, J. (2016). Deep residual learning for image recognition. In Proceedings of the IEEE conference on computer vision and pattern recognition (pp. 770-778</a:t>
            </a:r>
            <a:r>
              <a:rPr lang="en-US" altLang="zh-TW" sz="1500" dirty="0"/>
              <a:t>).</a:t>
            </a:r>
          </a:p>
        </p:txBody>
      </p:sp>
      <p:sp>
        <p:nvSpPr>
          <p:cNvPr id="6" name="標題 1"/>
          <p:cNvSpPr txBox="1">
            <a:spLocks/>
          </p:cNvSpPr>
          <p:nvPr/>
        </p:nvSpPr>
        <p:spPr bwMode="auto">
          <a:xfrm>
            <a:off x="1" y="3"/>
            <a:ext cx="91440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kumimoji="1" sz="2400" b="1">
                <a:solidFill>
                  <a:schemeClr val="tx1"/>
                </a:solidFill>
                <a:latin typeface="Times New Roman" pitchFamily="18" charset="0"/>
                <a:ea typeface="微軟正黑體" pitchFamily="34" charset="-120"/>
                <a:cs typeface="Times New Roman" pitchFamily="18" charset="0"/>
              </a:defRPr>
            </a:lvl1pPr>
            <a:lvl2pPr algn="l" rtl="0" eaLnBrk="1" fontAlgn="base" hangingPunct="1">
              <a:spcBef>
                <a:spcPct val="0"/>
              </a:spcBef>
              <a:spcAft>
                <a:spcPct val="0"/>
              </a:spcAft>
              <a:defRPr kumimoji="1" sz="2400" b="1">
                <a:solidFill>
                  <a:schemeClr val="tx1"/>
                </a:solidFill>
                <a:latin typeface="Comic Sans MS" pitchFamily="66" charset="0"/>
                <a:ea typeface="新細明體" charset="-120"/>
              </a:defRPr>
            </a:lvl2pPr>
            <a:lvl3pPr algn="l" rtl="0" eaLnBrk="1" fontAlgn="base" hangingPunct="1">
              <a:spcBef>
                <a:spcPct val="0"/>
              </a:spcBef>
              <a:spcAft>
                <a:spcPct val="0"/>
              </a:spcAft>
              <a:defRPr kumimoji="1" sz="2400" b="1">
                <a:solidFill>
                  <a:schemeClr val="tx1"/>
                </a:solidFill>
                <a:latin typeface="Comic Sans MS" pitchFamily="66" charset="0"/>
                <a:ea typeface="新細明體" charset="-120"/>
              </a:defRPr>
            </a:lvl3pPr>
            <a:lvl4pPr algn="l" rtl="0" eaLnBrk="1" fontAlgn="base" hangingPunct="1">
              <a:spcBef>
                <a:spcPct val="0"/>
              </a:spcBef>
              <a:spcAft>
                <a:spcPct val="0"/>
              </a:spcAft>
              <a:defRPr kumimoji="1" sz="2400" b="1">
                <a:solidFill>
                  <a:schemeClr val="tx1"/>
                </a:solidFill>
                <a:latin typeface="Comic Sans MS" pitchFamily="66" charset="0"/>
                <a:ea typeface="新細明體" charset="-120"/>
              </a:defRPr>
            </a:lvl4pPr>
            <a:lvl5pPr algn="l" rtl="0" eaLnBrk="1" fontAlgn="base" hangingPunct="1">
              <a:spcBef>
                <a:spcPct val="0"/>
              </a:spcBef>
              <a:spcAft>
                <a:spcPct val="0"/>
              </a:spcAft>
              <a:defRPr kumimoji="1" sz="2400" b="1">
                <a:solidFill>
                  <a:schemeClr val="tx1"/>
                </a:solidFill>
                <a:latin typeface="Comic Sans MS" pitchFamily="66" charset="0"/>
                <a:ea typeface="新細明體" charset="-120"/>
              </a:defRPr>
            </a:lvl5pPr>
            <a:lvl6pPr marL="457200" algn="l" rtl="0" eaLnBrk="1" fontAlgn="base" hangingPunct="1">
              <a:spcBef>
                <a:spcPct val="0"/>
              </a:spcBef>
              <a:spcAft>
                <a:spcPct val="0"/>
              </a:spcAft>
              <a:defRPr kumimoji="1" sz="2400" b="1">
                <a:solidFill>
                  <a:schemeClr val="tx1"/>
                </a:solidFill>
                <a:latin typeface="Comic Sans MS" pitchFamily="66" charset="0"/>
                <a:ea typeface="新細明體" charset="-120"/>
              </a:defRPr>
            </a:lvl6pPr>
            <a:lvl7pPr marL="914400" algn="l" rtl="0" eaLnBrk="1" fontAlgn="base" hangingPunct="1">
              <a:spcBef>
                <a:spcPct val="0"/>
              </a:spcBef>
              <a:spcAft>
                <a:spcPct val="0"/>
              </a:spcAft>
              <a:defRPr kumimoji="1" sz="2400" b="1">
                <a:solidFill>
                  <a:schemeClr val="tx1"/>
                </a:solidFill>
                <a:latin typeface="Comic Sans MS" pitchFamily="66" charset="0"/>
                <a:ea typeface="新細明體" charset="-120"/>
              </a:defRPr>
            </a:lvl7pPr>
            <a:lvl8pPr marL="1371600" algn="l" rtl="0" eaLnBrk="1" fontAlgn="base" hangingPunct="1">
              <a:spcBef>
                <a:spcPct val="0"/>
              </a:spcBef>
              <a:spcAft>
                <a:spcPct val="0"/>
              </a:spcAft>
              <a:defRPr kumimoji="1" sz="2400" b="1">
                <a:solidFill>
                  <a:schemeClr val="tx1"/>
                </a:solidFill>
                <a:latin typeface="Comic Sans MS" pitchFamily="66" charset="0"/>
                <a:ea typeface="新細明體" charset="-120"/>
              </a:defRPr>
            </a:lvl8pPr>
            <a:lvl9pPr marL="1828800" algn="l" rtl="0" eaLnBrk="1" fontAlgn="base" hangingPunct="1">
              <a:spcBef>
                <a:spcPct val="0"/>
              </a:spcBef>
              <a:spcAft>
                <a:spcPct val="0"/>
              </a:spcAft>
              <a:defRPr kumimoji="1" sz="2400" b="1">
                <a:solidFill>
                  <a:schemeClr val="tx1"/>
                </a:solidFill>
                <a:latin typeface="Comic Sans MS" pitchFamily="66" charset="0"/>
                <a:ea typeface="新細明體" charset="-120"/>
              </a:defRPr>
            </a:lvl9pPr>
          </a:lstStyle>
          <a:p>
            <a:pPr algn="ctr"/>
            <a:r>
              <a:rPr lang="en-US" altLang="zh-TW" sz="3200" kern="0" dirty="0">
                <a:latin typeface="Arial" panose="020B0604020202020204" pitchFamily="34" charset="0"/>
                <a:cs typeface="Arial" panose="020B0604020202020204" pitchFamily="34" charset="0"/>
              </a:rPr>
              <a:t>References</a:t>
            </a:r>
            <a:endParaRPr lang="zh-TW" altLang="en-US" sz="3200" kern="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209527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73362" y="1449425"/>
            <a:ext cx="7668345" cy="720725"/>
          </a:xfrm>
        </p:spPr>
        <p:txBody>
          <a:bodyPr/>
          <a:lstStyle/>
          <a:p>
            <a:r>
              <a:rPr lang="en-US" altLang="zh-TW" dirty="0">
                <a:solidFill>
                  <a:schemeClr val="bg1"/>
                </a:solidFill>
              </a:rPr>
              <a:t>The End</a:t>
            </a:r>
            <a:endParaRPr lang="zh-TW" altLang="en-US" dirty="0">
              <a:solidFill>
                <a:schemeClr val="bg1"/>
              </a:solidFill>
            </a:endParaRPr>
          </a:p>
        </p:txBody>
      </p:sp>
      <p:sp>
        <p:nvSpPr>
          <p:cNvPr id="3" name="內容版面配置區 2"/>
          <p:cNvSpPr>
            <a:spLocks noGrp="1"/>
          </p:cNvSpPr>
          <p:nvPr>
            <p:ph idx="1"/>
          </p:nvPr>
        </p:nvSpPr>
        <p:spPr/>
        <p:txBody>
          <a:bodyPr/>
          <a:lstStyle/>
          <a:p>
            <a:endParaRPr lang="en-US" altLang="zh-TW" dirty="0"/>
          </a:p>
          <a:p>
            <a:endParaRPr lang="zh-TW" altLang="en-US" dirty="0">
              <a:solidFill>
                <a:schemeClr val="bg1">
                  <a:lumMod val="50000"/>
                </a:schemeClr>
              </a:solidFill>
            </a:endParaRPr>
          </a:p>
        </p:txBody>
      </p:sp>
      <p:sp>
        <p:nvSpPr>
          <p:cNvPr id="9" name="WordArt 7"/>
          <p:cNvSpPr>
            <a:spLocks noChangeArrowheads="1" noChangeShapeType="1" noTextEdit="1"/>
          </p:cNvSpPr>
          <p:nvPr/>
        </p:nvSpPr>
        <p:spPr bwMode="gray">
          <a:xfrm>
            <a:off x="1752601" y="2286001"/>
            <a:ext cx="5486400" cy="1447800"/>
          </a:xfrm>
          <a:prstGeom prst="rect">
            <a:avLst/>
          </a:prstGeom>
        </p:spPr>
        <p:txBody>
          <a:bodyPr wrap="none" fromWordArt="1">
            <a:prstTxWarp prst="textDeflate">
              <a:avLst>
                <a:gd name="adj" fmla="val 26227"/>
              </a:avLst>
            </a:prstTxWarp>
          </a:bodyPr>
          <a:lstStyle/>
          <a:p>
            <a:pPr algn="ctr"/>
            <a:r>
              <a:rPr lang="en-US" sz="5400" b="1" kern="10" dirty="0">
                <a:ln w="28575">
                  <a:solidFill>
                    <a:schemeClr val="tx1"/>
                  </a:solidFill>
                  <a:round/>
                  <a:headEnd/>
                  <a:tailEnd/>
                </a:ln>
                <a:solidFill>
                  <a:schemeClr val="bg1">
                    <a:lumMod val="50000"/>
                  </a:schemeClr>
                </a:solidFill>
                <a:effectLst>
                  <a:outerShdw dist="107763" dir="2700000" algn="ctr" rotWithShape="0">
                    <a:srgbClr val="000000">
                      <a:alpha val="50000"/>
                    </a:srgbClr>
                  </a:outerShdw>
                </a:effectLst>
                <a:latin typeface="Verdana" panose="020B0604030504040204" pitchFamily="34" charset="0"/>
                <a:ea typeface="Verdana" panose="020B0604030504040204" pitchFamily="34" charset="0"/>
              </a:rPr>
              <a:t>Thank You !</a:t>
            </a:r>
          </a:p>
        </p:txBody>
      </p:sp>
      <p:sp>
        <p:nvSpPr>
          <p:cNvPr id="11" name="Rectangle 6"/>
          <p:cNvSpPr txBox="1">
            <a:spLocks noChangeArrowheads="1"/>
          </p:cNvSpPr>
          <p:nvPr/>
        </p:nvSpPr>
        <p:spPr bwMode="auto">
          <a:xfrm>
            <a:off x="1907704" y="3733823"/>
            <a:ext cx="5331296"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algn="ctr">
              <a:buNone/>
            </a:pPr>
            <a:r>
              <a:rPr lang="en-US" altLang="en-US" sz="6000" kern="0" dirty="0"/>
              <a:t>Question?</a:t>
            </a:r>
            <a:endParaRPr lang="en-US" altLang="en-US" sz="6000" kern="0" dirty="0"/>
          </a:p>
        </p:txBody>
      </p:sp>
      <p:sp>
        <p:nvSpPr>
          <p:cNvPr id="4" name="Rectangle 3"/>
          <p:cNvSpPr/>
          <p:nvPr/>
        </p:nvSpPr>
        <p:spPr bwMode="auto">
          <a:xfrm>
            <a:off x="8244408" y="6226178"/>
            <a:ext cx="791642" cy="515193"/>
          </a:xfrm>
          <a:prstGeom prst="rect">
            <a:avLst/>
          </a:prstGeom>
          <a:ln w="19050">
            <a:no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kumimoji="1" lang="en-US" b="1" dirty="0">
              <a:latin typeface="Arial" charset="0"/>
              <a:ea typeface="新細明體" charset="-120"/>
            </a:endParaRPr>
          </a:p>
        </p:txBody>
      </p:sp>
    </p:spTree>
    <p:extLst>
      <p:ext uri="{BB962C8B-B14F-4D97-AF65-F5344CB8AC3E}">
        <p14:creationId xmlns:p14="http://schemas.microsoft.com/office/powerpoint/2010/main" val="400598474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內容版面配置區 2">
            <a:extLst>
              <a:ext uri="{FF2B5EF4-FFF2-40B4-BE49-F238E27FC236}">
                <a16:creationId xmlns:a16="http://schemas.microsoft.com/office/drawing/2014/main" id="{0005FF35-F593-4695-A342-3E481CECD8E1}"/>
              </a:ext>
            </a:extLst>
          </p:cNvPr>
          <p:cNvSpPr txBox="1">
            <a:spLocks/>
          </p:cNvSpPr>
          <p:nvPr/>
        </p:nvSpPr>
        <p:spPr bwMode="auto">
          <a:xfrm>
            <a:off x="539554" y="4365106"/>
            <a:ext cx="8136905" cy="19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algn="just" fontAlgn="ctr">
              <a:lnSpc>
                <a:spcPct val="150000"/>
              </a:lnSpc>
              <a:buFont typeface="Arial" panose="020B0604020202020204" pitchFamily="34" charset="0"/>
              <a:buChar char="•"/>
            </a:pPr>
            <a:r>
              <a:rPr lang="en-US" altLang="zh-CN" sz="1600" kern="0" dirty="0">
                <a:latin typeface="Arial" panose="020B0604020202020204" pitchFamily="34" charset="0"/>
                <a:cs typeface="Arial" panose="020B0604020202020204" pitchFamily="34" charset="0"/>
              </a:rPr>
              <a:t>Effectively </a:t>
            </a:r>
            <a:r>
              <a:rPr lang="en-US" altLang="zh-CN" sz="1600" kern="0" dirty="0">
                <a:latin typeface="Arial" panose="020B0604020202020204" pitchFamily="34" charset="0"/>
                <a:cs typeface="Arial" panose="020B0604020202020204" pitchFamily="34" charset="0"/>
              </a:rPr>
              <a:t>enlarge the field of view of filters to incorporate larger context without increasing the number of parameters or the amount of </a:t>
            </a:r>
            <a:r>
              <a:rPr lang="en-US" altLang="zh-CN" sz="1600" kern="0" dirty="0">
                <a:latin typeface="Arial" panose="020B0604020202020204" pitchFamily="34" charset="0"/>
                <a:cs typeface="Arial" panose="020B0604020202020204" pitchFamily="34" charset="0"/>
              </a:rPr>
              <a:t>computation</a:t>
            </a:r>
          </a:p>
          <a:p>
            <a:pPr algn="just" fontAlgn="ctr">
              <a:lnSpc>
                <a:spcPct val="150000"/>
              </a:lnSpc>
              <a:buFont typeface="Arial" panose="020B0604020202020204" pitchFamily="34" charset="0"/>
              <a:buChar char="•"/>
            </a:pPr>
            <a:r>
              <a:rPr lang="en-US" altLang="zh-CN" sz="1600" kern="0" dirty="0">
                <a:latin typeface="Arial" panose="020B0604020202020204" pitchFamily="34" charset="0"/>
                <a:cs typeface="Arial" panose="020B0604020202020204" pitchFamily="34" charset="0"/>
              </a:rPr>
              <a:t>An </a:t>
            </a:r>
            <a:r>
              <a:rPr lang="en-US" altLang="zh-CN" sz="1600" kern="0" dirty="0" err="1">
                <a:latin typeface="Arial" panose="020B0604020202020204" pitchFamily="34" charset="0"/>
                <a:cs typeface="Arial" panose="020B0604020202020204" pitchFamily="34" charset="0"/>
              </a:rPr>
              <a:t>atrous</a:t>
            </a:r>
            <a:r>
              <a:rPr lang="en-US" altLang="zh-CN" sz="1600" kern="0" dirty="0">
                <a:latin typeface="Arial" panose="020B0604020202020204" pitchFamily="34" charset="0"/>
                <a:cs typeface="Arial" panose="020B0604020202020204" pitchFamily="34" charset="0"/>
              </a:rPr>
              <a:t> convolution with rate r = r</a:t>
            </a:r>
            <a:r>
              <a:rPr lang="en-US" altLang="zh-CN" sz="1600" kern="0" baseline="-25000" dirty="0">
                <a:latin typeface="Arial" panose="020B0604020202020204" pitchFamily="34" charset="0"/>
                <a:cs typeface="Arial" panose="020B0604020202020204" pitchFamily="34" charset="0"/>
              </a:rPr>
              <a:t>0</a:t>
            </a:r>
            <a:r>
              <a:rPr lang="en-US" altLang="zh-CN" sz="1600" kern="0" dirty="0">
                <a:latin typeface="Arial" panose="020B0604020202020204" pitchFamily="34" charset="0"/>
                <a:cs typeface="Arial" panose="020B0604020202020204" pitchFamily="34" charset="0"/>
              </a:rPr>
              <a:t> indicates that (r</a:t>
            </a:r>
            <a:r>
              <a:rPr lang="en-US" altLang="zh-CN" sz="1600" kern="0" baseline="-25000" dirty="0">
                <a:latin typeface="Arial" panose="020B0604020202020204" pitchFamily="34" charset="0"/>
                <a:cs typeface="Arial" panose="020B0604020202020204" pitchFamily="34" charset="0"/>
              </a:rPr>
              <a:t>0</a:t>
            </a:r>
            <a:r>
              <a:rPr lang="en-US" altLang="zh-CN" sz="1600" kern="0" dirty="0">
                <a:latin typeface="Arial" panose="020B0604020202020204" pitchFamily="34" charset="0"/>
                <a:cs typeface="Arial" panose="020B0604020202020204" pitchFamily="34" charset="0"/>
              </a:rPr>
              <a:t> - 1) zeros will be inserted between two consecutive filter values along each spatial dimension </a:t>
            </a:r>
            <a:endParaRPr lang="en-US" altLang="zh-CN" sz="1600" kern="0" dirty="0">
              <a:latin typeface="Arial" panose="020B0604020202020204" pitchFamily="34" charset="0"/>
              <a:cs typeface="Arial" panose="020B0604020202020204" pitchFamily="34" charset="0"/>
            </a:endParaRPr>
          </a:p>
        </p:txBody>
      </p:sp>
      <p:sp>
        <p:nvSpPr>
          <p:cNvPr id="2" name="標題 1"/>
          <p:cNvSpPr>
            <a:spLocks noGrp="1"/>
          </p:cNvSpPr>
          <p:nvPr>
            <p:ph type="title"/>
          </p:nvPr>
        </p:nvSpPr>
        <p:spPr>
          <a:xfrm>
            <a:off x="1" y="3"/>
            <a:ext cx="9144000" cy="720725"/>
          </a:xfrm>
        </p:spPr>
        <p:txBody>
          <a:bodyPr/>
          <a:lstStyle/>
          <a:p>
            <a:pPr algn="ctr"/>
            <a:r>
              <a:rPr lang="en-US" altLang="zh-TW" sz="3200" dirty="0">
                <a:latin typeface="Arial" panose="020B0604020202020204" pitchFamily="34" charset="0"/>
                <a:cs typeface="Arial" panose="020B0604020202020204" pitchFamily="34" charset="0"/>
              </a:rPr>
              <a:t>Appendix 1</a:t>
            </a:r>
            <a:endParaRPr lang="zh-TW" altLang="en-US" sz="3200" dirty="0">
              <a:latin typeface="Arial" panose="020B0604020202020204" pitchFamily="34" charset="0"/>
              <a:cs typeface="Arial" panose="020B0604020202020204" pitchFamily="34" charset="0"/>
            </a:endParaRPr>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85" name="內容版面配置區 2">
            <a:extLst>
              <a:ext uri="{FF2B5EF4-FFF2-40B4-BE49-F238E27FC236}">
                <a16:creationId xmlns:a16="http://schemas.microsoft.com/office/drawing/2014/main" id="{0005FF35-F593-4695-A342-3E481CECD8E1}"/>
              </a:ext>
            </a:extLst>
          </p:cNvPr>
          <p:cNvSpPr txBox="1">
            <a:spLocks/>
          </p:cNvSpPr>
          <p:nvPr/>
        </p:nvSpPr>
        <p:spPr bwMode="auto">
          <a:xfrm>
            <a:off x="223381" y="757051"/>
            <a:ext cx="8784976"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fontAlgn="ctr">
              <a:lnSpc>
                <a:spcPct val="150000"/>
              </a:lnSpc>
              <a:buNone/>
            </a:pPr>
            <a:r>
              <a:rPr lang="en-US" altLang="zh-CN" sz="2400" b="1" kern="0" dirty="0" err="1">
                <a:latin typeface="Arial" panose="020B0604020202020204" pitchFamily="34" charset="0"/>
                <a:cs typeface="Arial" panose="020B0604020202020204" pitchFamily="34" charset="0"/>
              </a:rPr>
              <a:t>Atrous</a:t>
            </a:r>
            <a:r>
              <a:rPr lang="en-US" altLang="zh-CN" sz="2400" b="1" kern="0" dirty="0">
                <a:latin typeface="Arial" panose="020B0604020202020204" pitchFamily="34" charset="0"/>
                <a:cs typeface="Arial" panose="020B0604020202020204" pitchFamily="34" charset="0"/>
              </a:rPr>
              <a:t> Convolution</a:t>
            </a:r>
          </a:p>
        </p:txBody>
      </p:sp>
      <p:sp>
        <p:nvSpPr>
          <p:cNvPr id="4" name="Rectangle 3"/>
          <p:cNvSpPr/>
          <p:nvPr/>
        </p:nvSpPr>
        <p:spPr bwMode="auto">
          <a:xfrm>
            <a:off x="8388425" y="6381329"/>
            <a:ext cx="619932" cy="360040"/>
          </a:xfrm>
          <a:prstGeom prst="rect">
            <a:avLst/>
          </a:prstGeom>
          <a:ln w="19050">
            <a:no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kumimoji="1" lang="en-US" b="1" dirty="0">
              <a:latin typeface="Arial" charset="0"/>
              <a:ea typeface="新細明體" charset="-120"/>
            </a:endParaRPr>
          </a:p>
        </p:txBody>
      </p:sp>
      <p:sp>
        <p:nvSpPr>
          <p:cNvPr id="5" name="Rectangle 2"/>
          <p:cNvSpPr>
            <a:spLocks noChangeArrowheads="1"/>
          </p:cNvSpPr>
          <p:nvPr/>
        </p:nvSpPr>
        <p:spPr bwMode="auto">
          <a:xfrm>
            <a:off x="2627787" y="176250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7" name="Group 6"/>
          <p:cNvGrpSpPr/>
          <p:nvPr/>
        </p:nvGrpSpPr>
        <p:grpSpPr>
          <a:xfrm>
            <a:off x="899592" y="1649076"/>
            <a:ext cx="7488832" cy="2464366"/>
            <a:chOff x="899592" y="1649076"/>
            <a:chExt cx="7488832" cy="2464366"/>
          </a:xfrm>
        </p:grpSpPr>
        <p:graphicFrame>
          <p:nvGraphicFramePr>
            <p:cNvPr id="6" name="Object 5"/>
            <p:cNvGraphicFramePr>
              <a:graphicFrameLocks/>
            </p:cNvGraphicFramePr>
            <p:nvPr>
              <p:extLst>
                <p:ext uri="{D42A27DB-BD31-4B8C-83A1-F6EECF244321}">
                  <p14:modId xmlns:p14="http://schemas.microsoft.com/office/powerpoint/2010/main" val="3546018726"/>
                </p:ext>
              </p:extLst>
            </p:nvPr>
          </p:nvGraphicFramePr>
          <p:xfrm>
            <a:off x="1651100" y="1649076"/>
            <a:ext cx="5544616" cy="1985888"/>
          </p:xfrm>
          <a:graphic>
            <a:graphicData uri="http://schemas.openxmlformats.org/presentationml/2006/ole">
              <mc:AlternateContent xmlns:mc="http://schemas.openxmlformats.org/markup-compatibility/2006">
                <mc:Choice xmlns:v="urn:schemas-microsoft-com:vml" Requires="v">
                  <p:oleObj spid="_x0000_s4173" name="Bitmap Image" r:id="rId4" imgW="1429652" imgH="567182" progId="Paint.Picture">
                    <p:embed/>
                  </p:oleObj>
                </mc:Choice>
                <mc:Fallback>
                  <p:oleObj name="Bitmap Image" r:id="rId4" imgW="1429652" imgH="567182" progId="Paint.Picture">
                    <p:embed/>
                    <p:pic>
                      <p:nvPicPr>
                        <p:cNvPr id="0" name="ole_rId5"/>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1100" y="1649076"/>
                          <a:ext cx="5544616" cy="1985888"/>
                        </a:xfrm>
                        <a:prstGeom prst="rect">
                          <a:avLst/>
                        </a:prstGeom>
                        <a:solidFill>
                          <a:srgbClr val="FFFFFF"/>
                        </a:solidFill>
                        <a:ln>
                          <a:noFill/>
                        </a:ln>
                      </p:spPr>
                    </p:pic>
                  </p:oleObj>
                </mc:Fallback>
              </mc:AlternateContent>
            </a:graphicData>
          </a:graphic>
        </p:graphicFrame>
        <p:sp>
          <p:nvSpPr>
            <p:cNvPr id="11" name="內容版面配置區 2">
              <a:extLst>
                <a:ext uri="{FF2B5EF4-FFF2-40B4-BE49-F238E27FC236}">
                  <a16:creationId xmlns:a16="http://schemas.microsoft.com/office/drawing/2014/main" id="{0005FF35-F593-4695-A342-3E481CECD8E1}"/>
                </a:ext>
              </a:extLst>
            </p:cNvPr>
            <p:cNvSpPr txBox="1">
              <a:spLocks/>
            </p:cNvSpPr>
            <p:nvPr/>
          </p:nvSpPr>
          <p:spPr bwMode="auto">
            <a:xfrm>
              <a:off x="899592" y="3532676"/>
              <a:ext cx="7488832" cy="58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fontAlgn="ctr">
                <a:lnSpc>
                  <a:spcPct val="150000"/>
                </a:lnSpc>
                <a:buNone/>
              </a:pPr>
              <a:r>
                <a:rPr lang="en-US" altLang="zh-CN" sz="1600" kern="0" dirty="0">
                  <a:latin typeface="Arial" panose="020B0604020202020204" pitchFamily="34" charset="0"/>
                  <a:cs typeface="Arial" panose="020B0604020202020204" pitchFamily="34" charset="0"/>
                </a:rPr>
                <a:t>A 3x3 </a:t>
              </a:r>
              <a:r>
                <a:rPr lang="en-US" altLang="zh-CN" sz="1600" kern="0" dirty="0" err="1">
                  <a:latin typeface="Arial" panose="020B0604020202020204" pitchFamily="34" charset="0"/>
                  <a:cs typeface="Arial" panose="020B0604020202020204" pitchFamily="34" charset="0"/>
                </a:rPr>
                <a:t>atrous</a:t>
              </a:r>
              <a:r>
                <a:rPr lang="en-US" altLang="zh-CN" sz="1600" kern="0" dirty="0">
                  <a:latin typeface="Arial" panose="020B0604020202020204" pitchFamily="34" charset="0"/>
                  <a:cs typeface="Arial" panose="020B0604020202020204" pitchFamily="34" charset="0"/>
                </a:rPr>
                <a:t> convolution with three different rates. </a:t>
              </a:r>
              <a:r>
                <a:rPr lang="en-US" altLang="zh-CN" sz="1600" kern="0" dirty="0">
                  <a:latin typeface="Arial" panose="020B0604020202020204" pitchFamily="34" charset="0"/>
                  <a:cs typeface="Arial" panose="020B0604020202020204" pitchFamily="34" charset="0"/>
                </a:rPr>
                <a:t> (</a:t>
              </a:r>
              <a:r>
                <a:rPr lang="en-US" altLang="zh-CN" sz="1600" kern="0" dirty="0">
                  <a:latin typeface="Arial" panose="020B0604020202020204" pitchFamily="34" charset="0"/>
                  <a:cs typeface="Arial" panose="020B0604020202020204" pitchFamily="34" charset="0"/>
                </a:rPr>
                <a:t>a) r = 1. (b) r = 2, (c) r = 4</a:t>
              </a:r>
              <a:endParaRPr lang="en-US" altLang="zh-CN" sz="1600" kern="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41517662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 y="3"/>
            <a:ext cx="9144000" cy="720725"/>
          </a:xfrm>
        </p:spPr>
        <p:txBody>
          <a:bodyPr/>
          <a:lstStyle/>
          <a:p>
            <a:pPr algn="ctr"/>
            <a:r>
              <a:rPr lang="en-US" altLang="zh-TW" sz="3200" dirty="0">
                <a:latin typeface="Arial" panose="020B0604020202020204" pitchFamily="34" charset="0"/>
                <a:cs typeface="Arial" panose="020B0604020202020204" pitchFamily="34" charset="0"/>
              </a:rPr>
              <a:t>Appendix 2 </a:t>
            </a:r>
            <a:endParaRPr lang="zh-TW" altLang="en-US" sz="3200" dirty="0">
              <a:latin typeface="Arial" panose="020B0604020202020204" pitchFamily="34" charset="0"/>
              <a:cs typeface="Arial" panose="020B0604020202020204" pitchFamily="34" charset="0"/>
            </a:endParaRPr>
          </a:p>
        </p:txBody>
      </p:sp>
      <p:sp>
        <p:nvSpPr>
          <p:cNvPr id="85" name="內容版面配置區 2">
            <a:extLst>
              <a:ext uri="{FF2B5EF4-FFF2-40B4-BE49-F238E27FC236}">
                <a16:creationId xmlns:a16="http://schemas.microsoft.com/office/drawing/2014/main" id="{0005FF35-F593-4695-A342-3E481CECD8E1}"/>
              </a:ext>
            </a:extLst>
          </p:cNvPr>
          <p:cNvSpPr txBox="1">
            <a:spLocks/>
          </p:cNvSpPr>
          <p:nvPr/>
        </p:nvSpPr>
        <p:spPr bwMode="auto">
          <a:xfrm>
            <a:off x="223381" y="757051"/>
            <a:ext cx="8784976"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fontAlgn="ctr">
              <a:lnSpc>
                <a:spcPct val="150000"/>
              </a:lnSpc>
              <a:buNone/>
            </a:pPr>
            <a:r>
              <a:rPr lang="en-US" altLang="zh-CN" sz="2400" b="1" kern="0" dirty="0">
                <a:latin typeface="Arial" panose="020B0604020202020204" pitchFamily="34" charset="0"/>
                <a:cs typeface="Arial" panose="020B0604020202020204" pitchFamily="34" charset="0"/>
              </a:rPr>
              <a:t>Deconvolution</a:t>
            </a:r>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0" name="內容版面配置區 2">
            <a:extLst>
              <a:ext uri="{FF2B5EF4-FFF2-40B4-BE49-F238E27FC236}">
                <a16:creationId xmlns:a16="http://schemas.microsoft.com/office/drawing/2014/main" id="{0005FF35-F593-4695-A342-3E481CECD8E1}"/>
              </a:ext>
            </a:extLst>
          </p:cNvPr>
          <p:cNvSpPr txBox="1">
            <a:spLocks/>
          </p:cNvSpPr>
          <p:nvPr/>
        </p:nvSpPr>
        <p:spPr bwMode="auto">
          <a:xfrm>
            <a:off x="247942" y="4840970"/>
            <a:ext cx="8784976" cy="1801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fontAlgn="ctr">
              <a:lnSpc>
                <a:spcPct val="150000"/>
              </a:lnSpc>
              <a:buNone/>
            </a:pPr>
            <a:r>
              <a:rPr lang="en-US" sz="1600" dirty="0"/>
              <a:t>Perform the reverse operation of pooling and reconstruct the original size of activations [10]</a:t>
            </a:r>
          </a:p>
          <a:p>
            <a:pPr fontAlgn="ctr">
              <a:lnSpc>
                <a:spcPct val="150000"/>
              </a:lnSpc>
              <a:buFont typeface="Arial" panose="020B0604020202020204" pitchFamily="34" charset="0"/>
              <a:buChar char="•"/>
            </a:pPr>
            <a:endParaRPr lang="en-US" sz="1600" dirty="0"/>
          </a:p>
          <a:p>
            <a:pPr marL="0" indent="0" fontAlgn="ctr">
              <a:lnSpc>
                <a:spcPct val="150000"/>
              </a:lnSpc>
              <a:buNone/>
            </a:pPr>
            <a:r>
              <a:rPr lang="en-US" sz="1400" i="1" dirty="0"/>
              <a:t>[r1]. Noh</a:t>
            </a:r>
            <a:r>
              <a:rPr lang="en-US" sz="1400" i="1" dirty="0"/>
              <a:t>, </a:t>
            </a:r>
            <a:r>
              <a:rPr lang="en-US" sz="1400" i="1" dirty="0" err="1"/>
              <a:t>Hyeonwoo</a:t>
            </a:r>
            <a:r>
              <a:rPr lang="en-US" sz="1400" i="1" dirty="0"/>
              <a:t>, </a:t>
            </a:r>
            <a:r>
              <a:rPr lang="en-US" sz="1400" i="1" dirty="0" err="1"/>
              <a:t>Seunghoon</a:t>
            </a:r>
            <a:r>
              <a:rPr lang="en-US" sz="1400" i="1" dirty="0"/>
              <a:t> Hong, and </a:t>
            </a:r>
            <a:r>
              <a:rPr lang="en-US" sz="1400" i="1" dirty="0" err="1"/>
              <a:t>Bohyung</a:t>
            </a:r>
            <a:r>
              <a:rPr lang="en-US" sz="1400" i="1" dirty="0"/>
              <a:t> Han. "Learning deconvolution network for semantic segmentation." In Proceedings of the IEEE international conference on computer vision, pp. 1520-1528. 2015.</a:t>
            </a:r>
            <a:endParaRPr lang="en-US" sz="1400" i="1" dirty="0"/>
          </a:p>
        </p:txBody>
      </p:sp>
      <p:pic>
        <p:nvPicPr>
          <p:cNvPr id="5" name="Picture 4">
            <a:hlinkClick r:id="rId3" action="ppaction://hlinksldjump"/>
          </p:cNvPr>
          <p:cNvPicPr>
            <a:picLocks noChangeAspect="1"/>
          </p:cNvPicPr>
          <p:nvPr/>
        </p:nvPicPr>
        <p:blipFill>
          <a:blip r:embed="rId4"/>
          <a:stretch>
            <a:fillRect/>
          </a:stretch>
        </p:blipFill>
        <p:spPr>
          <a:xfrm>
            <a:off x="1907707" y="1602014"/>
            <a:ext cx="4848225" cy="3238500"/>
          </a:xfrm>
          <a:prstGeom prst="rect">
            <a:avLst/>
          </a:prstGeom>
        </p:spPr>
      </p:pic>
      <p:sp>
        <p:nvSpPr>
          <p:cNvPr id="6" name="Rectangle 5"/>
          <p:cNvSpPr/>
          <p:nvPr/>
        </p:nvSpPr>
        <p:spPr bwMode="auto">
          <a:xfrm>
            <a:off x="8244409" y="6480604"/>
            <a:ext cx="763948" cy="260764"/>
          </a:xfrm>
          <a:prstGeom prst="rect">
            <a:avLst/>
          </a:prstGeom>
          <a:ln w="19050">
            <a:no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kumimoji="1" lang="en-US" b="1" dirty="0">
              <a:latin typeface="Arial" charset="0"/>
              <a:ea typeface="新細明體" charset="-120"/>
            </a:endParaRPr>
          </a:p>
        </p:txBody>
      </p:sp>
    </p:spTree>
    <p:extLst>
      <p:ext uri="{BB962C8B-B14F-4D97-AF65-F5344CB8AC3E}">
        <p14:creationId xmlns:p14="http://schemas.microsoft.com/office/powerpoint/2010/main" val="4421932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 y="3"/>
            <a:ext cx="9144000" cy="720725"/>
          </a:xfrm>
        </p:spPr>
        <p:txBody>
          <a:bodyPr/>
          <a:lstStyle/>
          <a:p>
            <a:pPr algn="ctr"/>
            <a:r>
              <a:rPr lang="en-US" altLang="zh-TW" sz="3200" dirty="0">
                <a:latin typeface="Arial" panose="020B0604020202020204" pitchFamily="34" charset="0"/>
                <a:cs typeface="Arial" panose="020B0604020202020204" pitchFamily="34" charset="0"/>
              </a:rPr>
              <a:t>Appendix </a:t>
            </a:r>
            <a:r>
              <a:rPr lang="en-US" altLang="zh-TW" sz="3200" dirty="0">
                <a:latin typeface="Arial" panose="020B0604020202020204" pitchFamily="34" charset="0"/>
                <a:cs typeface="Arial" panose="020B0604020202020204" pitchFamily="34" charset="0"/>
              </a:rPr>
              <a:t>3</a:t>
            </a:r>
            <a:endParaRPr lang="zh-TW" altLang="en-US" sz="3200" dirty="0">
              <a:latin typeface="Arial" panose="020B0604020202020204" pitchFamily="34" charset="0"/>
              <a:cs typeface="Arial" panose="020B0604020202020204" pitchFamily="34" charset="0"/>
            </a:endParaRPr>
          </a:p>
        </p:txBody>
      </p:sp>
      <p:sp>
        <p:nvSpPr>
          <p:cNvPr id="85" name="內容版面配置區 2">
            <a:extLst>
              <a:ext uri="{FF2B5EF4-FFF2-40B4-BE49-F238E27FC236}">
                <a16:creationId xmlns:a16="http://schemas.microsoft.com/office/drawing/2014/main" id="{0005FF35-F593-4695-A342-3E481CECD8E1}"/>
              </a:ext>
            </a:extLst>
          </p:cNvPr>
          <p:cNvSpPr txBox="1">
            <a:spLocks/>
          </p:cNvSpPr>
          <p:nvPr/>
        </p:nvSpPr>
        <p:spPr bwMode="auto">
          <a:xfrm>
            <a:off x="223381" y="757051"/>
            <a:ext cx="8784976"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fontAlgn="ctr">
              <a:lnSpc>
                <a:spcPct val="150000"/>
              </a:lnSpc>
              <a:buNone/>
            </a:pPr>
            <a:r>
              <a:rPr lang="en-US" altLang="zh-CN" sz="2400" b="1" kern="0" dirty="0" err="1">
                <a:latin typeface="Arial" panose="020B0604020202020204" pitchFamily="34" charset="0"/>
                <a:cs typeface="Arial" panose="020B0604020202020204" pitchFamily="34" charset="0"/>
              </a:rPr>
              <a:t>ResNext</a:t>
            </a:r>
            <a:r>
              <a:rPr lang="en-US" altLang="zh-CN" sz="2400" b="1" kern="0" dirty="0">
                <a:latin typeface="Arial" panose="020B0604020202020204" pitchFamily="34" charset="0"/>
                <a:cs typeface="Arial" panose="020B0604020202020204" pitchFamily="34" charset="0"/>
              </a:rPr>
              <a:t> module</a:t>
            </a:r>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5"/>
          <p:cNvSpPr/>
          <p:nvPr/>
        </p:nvSpPr>
        <p:spPr bwMode="auto">
          <a:xfrm>
            <a:off x="8244409" y="6480604"/>
            <a:ext cx="763948" cy="260764"/>
          </a:xfrm>
          <a:prstGeom prst="rect">
            <a:avLst/>
          </a:prstGeom>
          <a:ln w="19050">
            <a:no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kumimoji="1" lang="en-US" b="1" dirty="0">
              <a:latin typeface="Arial" charset="0"/>
              <a:ea typeface="新細明體" charset="-120"/>
            </a:endParaRPr>
          </a:p>
        </p:txBody>
      </p:sp>
      <p:pic>
        <p:nvPicPr>
          <p:cNvPr id="3" name="Picture 2"/>
          <p:cNvPicPr>
            <a:picLocks noChangeAspect="1"/>
          </p:cNvPicPr>
          <p:nvPr/>
        </p:nvPicPr>
        <p:blipFill>
          <a:blip r:embed="rId3"/>
          <a:stretch>
            <a:fillRect/>
          </a:stretch>
        </p:blipFill>
        <p:spPr>
          <a:xfrm>
            <a:off x="2267745" y="1405124"/>
            <a:ext cx="4686300" cy="2819400"/>
          </a:xfrm>
          <a:prstGeom prst="rect">
            <a:avLst/>
          </a:prstGeom>
        </p:spPr>
      </p:pic>
      <p:pic>
        <p:nvPicPr>
          <p:cNvPr id="4" name="Picture 3"/>
          <p:cNvPicPr>
            <a:picLocks noChangeAspect="1"/>
          </p:cNvPicPr>
          <p:nvPr/>
        </p:nvPicPr>
        <p:blipFill>
          <a:blip r:embed="rId4"/>
          <a:stretch>
            <a:fillRect/>
          </a:stretch>
        </p:blipFill>
        <p:spPr>
          <a:xfrm>
            <a:off x="2267747" y="4493611"/>
            <a:ext cx="4714875" cy="2162175"/>
          </a:xfrm>
          <a:prstGeom prst="rect">
            <a:avLst/>
          </a:prstGeom>
        </p:spPr>
      </p:pic>
    </p:spTree>
    <p:extLst>
      <p:ext uri="{BB962C8B-B14F-4D97-AF65-F5344CB8AC3E}">
        <p14:creationId xmlns:p14="http://schemas.microsoft.com/office/powerpoint/2010/main" val="36132983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 y="3"/>
            <a:ext cx="9144000" cy="720725"/>
          </a:xfrm>
        </p:spPr>
        <p:txBody>
          <a:bodyPr/>
          <a:lstStyle/>
          <a:p>
            <a:pPr algn="ctr"/>
            <a:r>
              <a:rPr lang="en-US" altLang="zh-TW" sz="3200" dirty="0">
                <a:latin typeface="Arial" panose="020B0604020202020204" pitchFamily="34" charset="0"/>
                <a:cs typeface="Arial" panose="020B0604020202020204" pitchFamily="34" charset="0"/>
              </a:rPr>
              <a:t>I. Introduction</a:t>
            </a:r>
            <a:endParaRPr lang="zh-TW" altLang="en-US" sz="3200" dirty="0">
              <a:latin typeface="Arial" panose="020B0604020202020204" pitchFamily="34" charset="0"/>
              <a:cs typeface="Arial" panose="020B0604020202020204" pitchFamily="34" charset="0"/>
            </a:endParaRPr>
          </a:p>
        </p:txBody>
      </p:sp>
      <p:sp>
        <p:nvSpPr>
          <p:cNvPr id="5" name="內容版面配置區 2">
            <a:extLst>
              <a:ext uri="{FF2B5EF4-FFF2-40B4-BE49-F238E27FC236}">
                <a16:creationId xmlns:a16="http://schemas.microsoft.com/office/drawing/2014/main" id="{0005FF35-F593-4695-A342-3E481CECD8E1}"/>
              </a:ext>
            </a:extLst>
          </p:cNvPr>
          <p:cNvSpPr>
            <a:spLocks noGrp="1"/>
          </p:cNvSpPr>
          <p:nvPr>
            <p:ph idx="1"/>
          </p:nvPr>
        </p:nvSpPr>
        <p:spPr>
          <a:xfrm>
            <a:off x="179512" y="800370"/>
            <a:ext cx="8424936" cy="1764537"/>
          </a:xfrm>
        </p:spPr>
        <p:txBody>
          <a:bodyPr vert="horz" anchor="ctr"/>
          <a:lstStyle/>
          <a:p>
            <a:pPr marL="0" lvl="1" indent="0" fontAlgn="ctr">
              <a:lnSpc>
                <a:spcPct val="150000"/>
              </a:lnSpc>
              <a:buSzPct val="70000"/>
              <a:buNone/>
            </a:pPr>
            <a:r>
              <a:rPr lang="en-US" altLang="zh-CN" sz="2800" b="1" dirty="0">
                <a:latin typeface="Arial" panose="020B0604020202020204" pitchFamily="34" charset="0"/>
                <a:cs typeface="Arial" panose="020B0604020202020204" pitchFamily="34" charset="0"/>
              </a:rPr>
              <a:t>Reasons:</a:t>
            </a:r>
          </a:p>
          <a:p>
            <a:pPr marL="742946" lvl="2" indent="-342898" fontAlgn="ctr">
              <a:lnSpc>
                <a:spcPct val="150000"/>
              </a:lnSpc>
              <a:buSzPct val="70000"/>
              <a:buFont typeface="Wingdings" pitchFamily="2" charset="2"/>
              <a:buChar char="n"/>
            </a:pPr>
            <a:r>
              <a:rPr lang="en-US" altLang="zh-CN" sz="2400" dirty="0">
                <a:latin typeface="Arial" panose="020B0604020202020204" pitchFamily="34" charset="0"/>
                <a:cs typeface="Arial" panose="020B0604020202020204" pitchFamily="34" charset="0"/>
              </a:rPr>
              <a:t>In inclement weather conditions such as haze/fog, the visibility of objects was degraded. </a:t>
            </a:r>
            <a:endParaRPr lang="en-US" altLang="zh-CN" sz="2400" dirty="0">
              <a:latin typeface="Arial" panose="020B0604020202020204" pitchFamily="34" charset="0"/>
              <a:cs typeface="Arial" panose="020B0604020202020204" pitchFamily="34" charset="0"/>
            </a:endParaRPr>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6" name="Picture 5"/>
          <p:cNvPicPr>
            <a:picLocks noChangeAspect="1"/>
          </p:cNvPicPr>
          <p:nvPr/>
        </p:nvPicPr>
        <p:blipFill>
          <a:blip r:embed="rId3"/>
          <a:stretch>
            <a:fillRect/>
          </a:stretch>
        </p:blipFill>
        <p:spPr>
          <a:xfrm>
            <a:off x="643664" y="3094278"/>
            <a:ext cx="3932430" cy="2062914"/>
          </a:xfrm>
          <a:prstGeom prst="rect">
            <a:avLst/>
          </a:prstGeom>
        </p:spPr>
      </p:pic>
      <p:pic>
        <p:nvPicPr>
          <p:cNvPr id="7" name="Picture 6"/>
          <p:cNvPicPr>
            <a:picLocks noChangeAspect="1"/>
          </p:cNvPicPr>
          <p:nvPr/>
        </p:nvPicPr>
        <p:blipFill>
          <a:blip r:embed="rId4"/>
          <a:stretch>
            <a:fillRect/>
          </a:stretch>
        </p:blipFill>
        <p:spPr>
          <a:xfrm>
            <a:off x="4716017" y="3094278"/>
            <a:ext cx="3803498" cy="2062914"/>
          </a:xfrm>
          <a:prstGeom prst="rect">
            <a:avLst/>
          </a:prstGeom>
        </p:spPr>
      </p:pic>
      <p:sp>
        <p:nvSpPr>
          <p:cNvPr id="8" name="Rectangle 7"/>
          <p:cNvSpPr/>
          <p:nvPr/>
        </p:nvSpPr>
        <p:spPr bwMode="auto">
          <a:xfrm>
            <a:off x="2411760" y="5568948"/>
            <a:ext cx="5040560" cy="365968"/>
          </a:xfrm>
          <a:prstGeom prst="rect">
            <a:avLst/>
          </a:prstGeom>
          <a:noFill/>
          <a:ln w="19050">
            <a:no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dirty="0">
                <a:latin typeface="Arial" charset="0"/>
                <a:ea typeface="新細明體" charset="-120"/>
              </a:rPr>
              <a:t>Detection example with </a:t>
            </a:r>
            <a:r>
              <a:rPr kumimoji="1" lang="en-US" dirty="0" err="1">
                <a:latin typeface="Arial" charset="0"/>
                <a:ea typeface="新細明體" charset="-120"/>
              </a:rPr>
              <a:t>RetinaNet</a:t>
            </a:r>
            <a:r>
              <a:rPr kumimoji="1" lang="en-US" dirty="0">
                <a:latin typeface="Arial" charset="0"/>
                <a:ea typeface="新細明體" charset="-120"/>
              </a:rPr>
              <a:t> [1] </a:t>
            </a:r>
          </a:p>
        </p:txBody>
      </p:sp>
      <p:sp>
        <p:nvSpPr>
          <p:cNvPr id="9" name="Rectangle 8"/>
          <p:cNvSpPr/>
          <p:nvPr/>
        </p:nvSpPr>
        <p:spPr bwMode="auto">
          <a:xfrm>
            <a:off x="922226" y="5157193"/>
            <a:ext cx="3600400" cy="365968"/>
          </a:xfrm>
          <a:prstGeom prst="rect">
            <a:avLst/>
          </a:prstGeom>
          <a:noFill/>
          <a:ln w="19050">
            <a:no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sz="1600" dirty="0">
                <a:latin typeface="Arial" charset="0"/>
                <a:ea typeface="新細明體" charset="-120"/>
              </a:rPr>
              <a:t>a) Normal weather</a:t>
            </a:r>
          </a:p>
        </p:txBody>
      </p:sp>
      <p:sp>
        <p:nvSpPr>
          <p:cNvPr id="10" name="Rectangle 9"/>
          <p:cNvSpPr/>
          <p:nvPr/>
        </p:nvSpPr>
        <p:spPr bwMode="auto">
          <a:xfrm>
            <a:off x="4836593" y="5157193"/>
            <a:ext cx="3600400" cy="365968"/>
          </a:xfrm>
          <a:prstGeom prst="rect">
            <a:avLst/>
          </a:prstGeom>
          <a:noFill/>
          <a:ln w="19050">
            <a:no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sz="1600" dirty="0">
                <a:latin typeface="Arial" charset="0"/>
                <a:ea typeface="新細明體" charset="-120"/>
              </a:rPr>
              <a:t>b</a:t>
            </a:r>
            <a:r>
              <a:rPr kumimoji="1" lang="en-US" sz="1600" dirty="0">
                <a:latin typeface="Arial" charset="0"/>
                <a:ea typeface="新細明體" charset="-120"/>
              </a:rPr>
              <a:t>) Foggy weather</a:t>
            </a:r>
          </a:p>
        </p:txBody>
      </p:sp>
    </p:spTree>
    <p:extLst>
      <p:ext uri="{BB962C8B-B14F-4D97-AF65-F5344CB8AC3E}">
        <p14:creationId xmlns:p14="http://schemas.microsoft.com/office/powerpoint/2010/main" val="33041700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 y="3"/>
            <a:ext cx="9144000" cy="720725"/>
          </a:xfrm>
        </p:spPr>
        <p:txBody>
          <a:bodyPr/>
          <a:lstStyle/>
          <a:p>
            <a:pPr algn="ctr"/>
            <a:r>
              <a:rPr lang="en-US" altLang="zh-TW" sz="3200" dirty="0">
                <a:latin typeface="Arial" panose="020B0604020202020204" pitchFamily="34" charset="0"/>
                <a:cs typeface="Arial" panose="020B0604020202020204" pitchFamily="34" charset="0"/>
              </a:rPr>
              <a:t>I. Introduction</a:t>
            </a:r>
            <a:endParaRPr lang="zh-TW" altLang="en-US" sz="3200" dirty="0">
              <a:latin typeface="Arial" panose="020B0604020202020204" pitchFamily="34" charset="0"/>
              <a:cs typeface="Arial" panose="020B0604020202020204" pitchFamily="34" charset="0"/>
            </a:endParaRPr>
          </a:p>
        </p:txBody>
      </p:sp>
      <p:sp>
        <p:nvSpPr>
          <p:cNvPr id="5" name="內容版面配置區 2">
            <a:extLst>
              <a:ext uri="{FF2B5EF4-FFF2-40B4-BE49-F238E27FC236}">
                <a16:creationId xmlns:a16="http://schemas.microsoft.com/office/drawing/2014/main" id="{0005FF35-F593-4695-A342-3E481CECD8E1}"/>
              </a:ext>
            </a:extLst>
          </p:cNvPr>
          <p:cNvSpPr>
            <a:spLocks noGrp="1"/>
          </p:cNvSpPr>
          <p:nvPr>
            <p:ph idx="1"/>
          </p:nvPr>
        </p:nvSpPr>
        <p:spPr>
          <a:xfrm>
            <a:off x="179512" y="908723"/>
            <a:ext cx="8424936" cy="3420721"/>
          </a:xfrm>
        </p:spPr>
        <p:txBody>
          <a:bodyPr vert="horz" anchor="ctr"/>
          <a:lstStyle/>
          <a:p>
            <a:pPr marL="0" lvl="1" indent="0" fontAlgn="ctr">
              <a:lnSpc>
                <a:spcPct val="150000"/>
              </a:lnSpc>
              <a:buSzPct val="70000"/>
              <a:buNone/>
            </a:pPr>
            <a:r>
              <a:rPr lang="en-US" altLang="zh-CN" sz="2800" b="1" dirty="0">
                <a:latin typeface="Arial" panose="020B0604020202020204" pitchFamily="34" charset="0"/>
                <a:cs typeface="Arial" panose="020B0604020202020204" pitchFamily="34" charset="0"/>
              </a:rPr>
              <a:t>Reasons:</a:t>
            </a:r>
          </a:p>
          <a:p>
            <a:pPr marL="742946" lvl="2" indent="-342898" algn="just" fontAlgn="ctr">
              <a:lnSpc>
                <a:spcPct val="150000"/>
              </a:lnSpc>
              <a:buSzPct val="70000"/>
              <a:buFont typeface="Wingdings" pitchFamily="2" charset="2"/>
              <a:buChar char="n"/>
            </a:pPr>
            <a:r>
              <a:rPr lang="en-US" altLang="zh-CN" dirty="0" smtClean="0">
                <a:latin typeface="Arial" panose="020B0604020202020204" pitchFamily="34" charset="0"/>
                <a:cs typeface="Arial" panose="020B0604020202020204" pitchFamily="34" charset="0"/>
              </a:rPr>
              <a:t>Small objects: the </a:t>
            </a:r>
            <a:r>
              <a:rPr lang="en-US" altLang="zh-CN" dirty="0">
                <a:latin typeface="Arial" panose="020B0604020202020204" pitchFamily="34" charset="0"/>
                <a:cs typeface="Arial" panose="020B0604020202020204" pitchFamily="34" charset="0"/>
              </a:rPr>
              <a:t>limited number of pixels and numerous possibilities of the locations </a:t>
            </a:r>
            <a:r>
              <a:rPr lang="en-US" altLang="zh-CN" dirty="0" smtClean="0">
                <a:latin typeface="Arial" panose="020B0604020202020204" pitchFamily="34" charset="0"/>
                <a:cs typeface="Arial" panose="020B0604020202020204" pitchFamily="34" charset="0"/>
              </a:rPr>
              <a:t>in </a:t>
            </a:r>
            <a:r>
              <a:rPr lang="en-US" altLang="zh-CN" dirty="0">
                <a:latin typeface="Arial" panose="020B0604020202020204" pitchFamily="34" charset="0"/>
                <a:cs typeface="Arial" panose="020B0604020202020204" pitchFamily="34" charset="0"/>
              </a:rPr>
              <a:t>images</a:t>
            </a:r>
            <a:r>
              <a:rPr lang="en-US" altLang="zh-CN" dirty="0" smtClean="0">
                <a:latin typeface="Arial" panose="020B0604020202020204" pitchFamily="34" charset="0"/>
                <a:cs typeface="Arial" panose="020B0604020202020204" pitchFamily="34" charset="0"/>
              </a:rPr>
              <a:t>.</a:t>
            </a:r>
          </a:p>
          <a:p>
            <a:pPr marL="742946" lvl="2" indent="-342898" algn="just" fontAlgn="ctr">
              <a:lnSpc>
                <a:spcPct val="150000"/>
              </a:lnSpc>
              <a:buSzPct val="70000"/>
              <a:buFont typeface="Wingdings" pitchFamily="2" charset="2"/>
              <a:buChar char="n"/>
            </a:pPr>
            <a:r>
              <a:rPr lang="en-US" altLang="zh-CN" dirty="0" smtClean="0">
                <a:latin typeface="Arial" panose="020B0604020202020204" pitchFamily="34" charset="0"/>
                <a:cs typeface="Arial" panose="020B0604020202020204" pitchFamily="34" charset="0"/>
              </a:rPr>
              <a:t>Human hands </a:t>
            </a:r>
            <a:r>
              <a:rPr lang="en-US" altLang="zh-CN" dirty="0">
                <a:latin typeface="Arial" panose="020B0604020202020204" pitchFamily="34" charset="0"/>
                <a:cs typeface="Arial" panose="020B0604020202020204" pitchFamily="34" charset="0"/>
              </a:rPr>
              <a:t>are generally small objects</a:t>
            </a:r>
            <a:r>
              <a:rPr lang="en-US" altLang="zh-CN" dirty="0" smtClean="0">
                <a:latin typeface="Arial" panose="020B0604020202020204" pitchFamily="34" charset="0"/>
                <a:cs typeface="Arial" panose="020B0604020202020204" pitchFamily="34" charset="0"/>
              </a:rPr>
              <a:t>, vary </a:t>
            </a:r>
            <a:r>
              <a:rPr lang="en-US" altLang="zh-CN" dirty="0">
                <a:latin typeface="Arial" panose="020B0604020202020204" pitchFamily="34" charset="0"/>
                <a:cs typeface="Arial" panose="020B0604020202020204" pitchFamily="34" charset="0"/>
              </a:rPr>
              <a:t>in shape and </a:t>
            </a:r>
            <a:r>
              <a:rPr lang="en-US" altLang="zh-CN" dirty="0" smtClean="0">
                <a:latin typeface="Arial" panose="020B0604020202020204" pitchFamily="34" charset="0"/>
                <a:cs typeface="Arial" panose="020B0604020202020204" pitchFamily="34" charset="0"/>
              </a:rPr>
              <a:t>viewpoint in images.</a:t>
            </a:r>
          </a:p>
          <a:p>
            <a:pPr marL="742946" lvl="2" indent="-342898" algn="just" fontAlgn="ctr">
              <a:lnSpc>
                <a:spcPct val="150000"/>
              </a:lnSpc>
              <a:buSzPct val="70000"/>
              <a:buFont typeface="Wingdings" pitchFamily="2" charset="2"/>
              <a:buChar char="n"/>
            </a:pPr>
            <a:r>
              <a:rPr lang="en-US" altLang="zh-CN" dirty="0">
                <a:latin typeface="Arial" panose="020B0604020202020204" pitchFamily="34" charset="0"/>
                <a:cs typeface="Arial" panose="020B0604020202020204" pitchFamily="34" charset="0"/>
              </a:rPr>
              <a:t>The challenge is more serious </a:t>
            </a:r>
            <a:r>
              <a:rPr lang="en-US" altLang="zh-CN" dirty="0" smtClean="0">
                <a:latin typeface="Arial" panose="020B0604020202020204" pitchFamily="34" charset="0"/>
                <a:cs typeface="Arial" panose="020B0604020202020204" pitchFamily="34" charset="0"/>
              </a:rPr>
              <a:t>when detecting in indoor </a:t>
            </a:r>
            <a:r>
              <a:rPr lang="en-US" altLang="zh-CN" dirty="0">
                <a:latin typeface="Arial" panose="020B0604020202020204" pitchFamily="34" charset="0"/>
                <a:cs typeface="Arial" panose="020B0604020202020204" pitchFamily="34" charset="0"/>
              </a:rPr>
              <a:t>environment because of cluttered </a:t>
            </a:r>
            <a:r>
              <a:rPr lang="en-US" altLang="zh-CN" dirty="0" smtClean="0">
                <a:latin typeface="Arial" panose="020B0604020202020204" pitchFamily="34" charset="0"/>
                <a:cs typeface="Arial" panose="020B0604020202020204" pitchFamily="34" charset="0"/>
              </a:rPr>
              <a:t>backgrounds and low light sources.</a:t>
            </a:r>
            <a:endParaRPr lang="en-US" altLang="zh-CN" dirty="0">
              <a:latin typeface="Arial" panose="020B0604020202020204" pitchFamily="34" charset="0"/>
              <a:cs typeface="Arial" panose="020B0604020202020204" pitchFamily="34" charset="0"/>
            </a:endParaRPr>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11" name="Picture 10"/>
          <p:cNvPicPr>
            <a:picLocks noChangeAspect="1"/>
          </p:cNvPicPr>
          <p:nvPr/>
        </p:nvPicPr>
        <p:blipFill>
          <a:blip r:embed="rId3"/>
          <a:stretch>
            <a:fillRect/>
          </a:stretch>
        </p:blipFill>
        <p:spPr>
          <a:xfrm>
            <a:off x="1026722" y="4797152"/>
            <a:ext cx="2105118" cy="1584176"/>
          </a:xfrm>
          <a:prstGeom prst="rect">
            <a:avLst/>
          </a:prstGeom>
        </p:spPr>
      </p:pic>
      <p:pic>
        <p:nvPicPr>
          <p:cNvPr id="3" name="Picture 2"/>
          <p:cNvPicPr>
            <a:picLocks noChangeAspect="1"/>
          </p:cNvPicPr>
          <p:nvPr/>
        </p:nvPicPr>
        <p:blipFill>
          <a:blip r:embed="rId4"/>
          <a:stretch>
            <a:fillRect/>
          </a:stretch>
        </p:blipFill>
        <p:spPr>
          <a:xfrm>
            <a:off x="3347864" y="4797152"/>
            <a:ext cx="2741246" cy="1584176"/>
          </a:xfrm>
          <a:prstGeom prst="rect">
            <a:avLst/>
          </a:prstGeom>
        </p:spPr>
      </p:pic>
      <p:pic>
        <p:nvPicPr>
          <p:cNvPr id="4" name="Picture 3"/>
          <p:cNvPicPr>
            <a:picLocks noChangeAspect="1"/>
          </p:cNvPicPr>
          <p:nvPr/>
        </p:nvPicPr>
        <p:blipFill>
          <a:blip r:embed="rId5"/>
          <a:stretch>
            <a:fillRect/>
          </a:stretch>
        </p:blipFill>
        <p:spPr>
          <a:xfrm>
            <a:off x="6372203" y="4797152"/>
            <a:ext cx="1984065" cy="1584176"/>
          </a:xfrm>
          <a:prstGeom prst="rect">
            <a:avLst/>
          </a:prstGeom>
        </p:spPr>
      </p:pic>
      <p:sp>
        <p:nvSpPr>
          <p:cNvPr id="13" name="Rectangle 12"/>
          <p:cNvSpPr/>
          <p:nvPr/>
        </p:nvSpPr>
        <p:spPr bwMode="auto">
          <a:xfrm>
            <a:off x="2195736" y="6447409"/>
            <a:ext cx="5040560" cy="365968"/>
          </a:xfrm>
          <a:prstGeom prst="rect">
            <a:avLst/>
          </a:prstGeom>
          <a:noFill/>
          <a:ln w="19050">
            <a:no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sz="1600" dirty="0">
                <a:latin typeface="Arial" charset="0"/>
                <a:ea typeface="新細明體" charset="-120"/>
              </a:rPr>
              <a:t>Hand detection example with SSD [3] </a:t>
            </a:r>
          </a:p>
        </p:txBody>
      </p:sp>
    </p:spTree>
    <p:extLst>
      <p:ext uri="{BB962C8B-B14F-4D97-AF65-F5344CB8AC3E}">
        <p14:creationId xmlns:p14="http://schemas.microsoft.com/office/powerpoint/2010/main" val="26547145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 y="3"/>
            <a:ext cx="9144000" cy="720725"/>
          </a:xfrm>
        </p:spPr>
        <p:txBody>
          <a:bodyPr/>
          <a:lstStyle/>
          <a:p>
            <a:pPr algn="ctr"/>
            <a:r>
              <a:rPr lang="en-US" altLang="zh-TW" sz="3200" dirty="0">
                <a:latin typeface="Arial" panose="020B0604020202020204" pitchFamily="34" charset="0"/>
                <a:cs typeface="Arial" panose="020B0604020202020204" pitchFamily="34" charset="0"/>
              </a:rPr>
              <a:t>Contents</a:t>
            </a:r>
            <a:endParaRPr lang="zh-TW" altLang="en-US" sz="3200" dirty="0">
              <a:latin typeface="Arial" panose="020B0604020202020204" pitchFamily="34" charset="0"/>
              <a:cs typeface="Arial" panose="020B0604020202020204" pitchFamily="34" charset="0"/>
            </a:endParaRPr>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pSp>
        <p:nvGrpSpPr>
          <p:cNvPr id="7" name="Group 41"/>
          <p:cNvGrpSpPr>
            <a:grpSpLocks/>
          </p:cNvGrpSpPr>
          <p:nvPr/>
        </p:nvGrpSpPr>
        <p:grpSpPr bwMode="auto">
          <a:xfrm>
            <a:off x="2339752" y="1484784"/>
            <a:ext cx="4724400" cy="685800"/>
            <a:chOff x="1296" y="1824"/>
            <a:chExt cx="2976" cy="432"/>
          </a:xfrm>
          <a:solidFill>
            <a:schemeClr val="bg1"/>
          </a:solidFill>
        </p:grpSpPr>
        <p:sp>
          <p:nvSpPr>
            <p:cNvPr id="8" name="AutoShape 42"/>
            <p:cNvSpPr>
              <a:spLocks noChangeArrowheads="1"/>
            </p:cNvSpPr>
            <p:nvPr/>
          </p:nvSpPr>
          <p:spPr bwMode="gray">
            <a:xfrm>
              <a:off x="1536" y="1899"/>
              <a:ext cx="2736" cy="288"/>
            </a:xfrm>
            <a:prstGeom prst="roundRect">
              <a:avLst>
                <a:gd name="adj" fmla="val 16667"/>
              </a:avLst>
            </a:prstGeom>
            <a:grpFill/>
            <a:ln>
              <a:solidFill>
                <a:schemeClr val="bg1">
                  <a:lumMod val="95000"/>
                </a:schemeClr>
              </a:solidFill>
              <a:headEnd/>
              <a:tailEnd/>
            </a:ln>
            <a:extLst/>
          </p:spPr>
          <p:style>
            <a:lnRef idx="2">
              <a:schemeClr val="accent1"/>
            </a:lnRef>
            <a:fillRef idx="1">
              <a:schemeClr val="lt1"/>
            </a:fillRef>
            <a:effectRef idx="0">
              <a:schemeClr val="accent1"/>
            </a:effectRef>
            <a:fontRef idx="minor">
              <a:schemeClr val="dk1"/>
            </a:fontRef>
          </p:style>
          <p:txBody>
            <a:bodyPr wrap="none" anchor="ctr"/>
            <a:lstStyle/>
            <a:p>
              <a:endParaRPr lang="en-US">
                <a:solidFill>
                  <a:schemeClr val="bg1">
                    <a:lumMod val="85000"/>
                  </a:schemeClr>
                </a:solidFill>
              </a:endParaRPr>
            </a:p>
          </p:txBody>
        </p:sp>
        <p:sp>
          <p:nvSpPr>
            <p:cNvPr id="9" name="AutoShape 43"/>
            <p:cNvSpPr>
              <a:spLocks noChangeArrowheads="1"/>
            </p:cNvSpPr>
            <p:nvPr/>
          </p:nvSpPr>
          <p:spPr bwMode="gray">
            <a:xfrm>
              <a:off x="1296" y="1824"/>
              <a:ext cx="432" cy="432"/>
            </a:xfrm>
            <a:prstGeom prst="diamond">
              <a:avLst/>
            </a:prstGeom>
            <a:solidFill>
              <a:schemeClr val="bg1">
                <a:lumMod val="95000"/>
              </a:schemeClr>
            </a:solidFill>
            <a:ln>
              <a:solidFill>
                <a:schemeClr val="bg1"/>
              </a:solidFill>
              <a:headEnd/>
              <a:tailEnd/>
            </a:ln>
          </p:spPr>
          <p:style>
            <a:lnRef idx="2">
              <a:schemeClr val="accent1"/>
            </a:lnRef>
            <a:fillRef idx="1">
              <a:schemeClr val="lt1"/>
            </a:fillRef>
            <a:effectRef idx="0">
              <a:schemeClr val="accent1"/>
            </a:effectRef>
            <a:fontRef idx="minor">
              <a:schemeClr val="dk1"/>
            </a:fontRef>
          </p:style>
          <p:txBody>
            <a:bodyPr wrap="none" anchor="ctr"/>
            <a:lstStyle/>
            <a:p>
              <a:endParaRPr lang="en-US">
                <a:solidFill>
                  <a:schemeClr val="bg1">
                    <a:lumMod val="85000"/>
                  </a:schemeClr>
                </a:solidFill>
              </a:endParaRPr>
            </a:p>
          </p:txBody>
        </p:sp>
        <p:sp>
          <p:nvSpPr>
            <p:cNvPr id="10" name="Text Box 44"/>
            <p:cNvSpPr txBox="1">
              <a:spLocks noChangeArrowheads="1"/>
            </p:cNvSpPr>
            <p:nvPr/>
          </p:nvSpPr>
          <p:spPr bwMode="gray">
            <a:xfrm>
              <a:off x="1824" y="1920"/>
              <a:ext cx="2160" cy="291"/>
            </a:xfrm>
            <a:prstGeom prst="rect">
              <a:avLst/>
            </a:prstGeom>
            <a:noFill/>
            <a:ln>
              <a:noFill/>
            </a:ln>
            <a:extLst/>
          </p:spPr>
          <p:style>
            <a:lnRef idx="2">
              <a:schemeClr val="accent1"/>
            </a:lnRef>
            <a:fillRef idx="1">
              <a:schemeClr val="lt1"/>
            </a:fillRef>
            <a:effectRef idx="0">
              <a:schemeClr val="accent1"/>
            </a:effectRef>
            <a:fontRef idx="minor">
              <a:schemeClr val="dk1"/>
            </a:fontRef>
          </p:style>
          <p:txBody>
            <a:bodyPr>
              <a:spAutoFit/>
            </a:bodyPr>
            <a:lstStyle/>
            <a:p>
              <a:pPr eaLnBrk="0" hangingPunct="0"/>
              <a:r>
                <a:rPr lang="en-US" sz="2400" b="1" dirty="0">
                  <a:solidFill>
                    <a:schemeClr val="bg1">
                      <a:lumMod val="85000"/>
                    </a:schemeClr>
                  </a:solidFill>
                </a:rPr>
                <a:t>Introduction</a:t>
              </a:r>
              <a:endParaRPr lang="en-US" sz="2400" b="1" dirty="0">
                <a:solidFill>
                  <a:schemeClr val="bg1">
                    <a:lumMod val="85000"/>
                  </a:schemeClr>
                </a:solidFill>
              </a:endParaRPr>
            </a:p>
          </p:txBody>
        </p:sp>
        <p:sp>
          <p:nvSpPr>
            <p:cNvPr id="11" name="Text Box 45"/>
            <p:cNvSpPr txBox="1">
              <a:spLocks noChangeArrowheads="1"/>
            </p:cNvSpPr>
            <p:nvPr/>
          </p:nvSpPr>
          <p:spPr bwMode="gray">
            <a:xfrm>
              <a:off x="1393" y="1886"/>
              <a:ext cx="222" cy="291"/>
            </a:xfrm>
            <a:prstGeom prst="rect">
              <a:avLst/>
            </a:prstGeom>
            <a:solidFill>
              <a:schemeClr val="bg1">
                <a:lumMod val="95000"/>
              </a:schemeClr>
            </a:solidFill>
            <a:ln>
              <a:solidFill>
                <a:schemeClr val="bg1"/>
              </a:solidFill>
            </a:ln>
            <a:extLst/>
          </p:spPr>
          <p:style>
            <a:lnRef idx="2">
              <a:schemeClr val="accent1"/>
            </a:lnRef>
            <a:fillRef idx="1">
              <a:schemeClr val="lt1"/>
            </a:fillRef>
            <a:effectRef idx="0">
              <a:schemeClr val="accent1"/>
            </a:effectRef>
            <a:fontRef idx="minor">
              <a:schemeClr val="dk1"/>
            </a:fontRef>
          </p:style>
          <p:txBody>
            <a:bodyPr wrap="none">
              <a:spAutoFit/>
            </a:bodyPr>
            <a:lstStyle/>
            <a:p>
              <a:pPr algn="ctr" eaLnBrk="0" hangingPunct="0"/>
              <a:r>
                <a:rPr lang="en-US" sz="2400" dirty="0">
                  <a:solidFill>
                    <a:schemeClr val="bg1">
                      <a:lumMod val="85000"/>
                    </a:schemeClr>
                  </a:solidFill>
                </a:rPr>
                <a:t>I</a:t>
              </a:r>
            </a:p>
          </p:txBody>
        </p:sp>
      </p:grpSp>
      <p:grpSp>
        <p:nvGrpSpPr>
          <p:cNvPr id="17" name="Group 56"/>
          <p:cNvGrpSpPr>
            <a:grpSpLocks/>
          </p:cNvGrpSpPr>
          <p:nvPr/>
        </p:nvGrpSpPr>
        <p:grpSpPr bwMode="auto">
          <a:xfrm>
            <a:off x="2339752" y="3267184"/>
            <a:ext cx="4724400" cy="685800"/>
            <a:chOff x="1296" y="1824"/>
            <a:chExt cx="2976" cy="432"/>
          </a:xfrm>
        </p:grpSpPr>
        <p:sp>
          <p:nvSpPr>
            <p:cNvPr id="18" name="AutoShape 57"/>
            <p:cNvSpPr>
              <a:spLocks noChangeArrowheads="1"/>
            </p:cNvSpPr>
            <p:nvPr/>
          </p:nvSpPr>
          <p:spPr bwMode="gray">
            <a:xfrm>
              <a:off x="1536" y="1899"/>
              <a:ext cx="2736" cy="288"/>
            </a:xfrm>
            <a:prstGeom prst="roundRect">
              <a:avLst>
                <a:gd name="adj" fmla="val 16667"/>
              </a:avLst>
            </a:prstGeom>
            <a:ln>
              <a:headEnd/>
              <a:tailEnd/>
            </a:ln>
            <a:extLst/>
          </p:spPr>
          <p:style>
            <a:lnRef idx="2">
              <a:schemeClr val="accent5"/>
            </a:lnRef>
            <a:fillRef idx="1">
              <a:schemeClr val="lt1"/>
            </a:fillRef>
            <a:effectRef idx="0">
              <a:schemeClr val="accent5"/>
            </a:effectRef>
            <a:fontRef idx="minor">
              <a:schemeClr val="dk1"/>
            </a:fontRef>
          </p:style>
          <p:txBody>
            <a:bodyPr wrap="none" anchor="ctr"/>
            <a:lstStyle/>
            <a:p>
              <a:pPr algn="ctr"/>
              <a:endParaRPr lang="en-US">
                <a:solidFill>
                  <a:schemeClr val="bg1">
                    <a:lumMod val="85000"/>
                  </a:schemeClr>
                </a:solidFill>
              </a:endParaRPr>
            </a:p>
          </p:txBody>
        </p:sp>
        <p:sp>
          <p:nvSpPr>
            <p:cNvPr id="19" name="AutoShape 58"/>
            <p:cNvSpPr>
              <a:spLocks noChangeArrowheads="1"/>
            </p:cNvSpPr>
            <p:nvPr/>
          </p:nvSpPr>
          <p:spPr bwMode="gray">
            <a:xfrm>
              <a:off x="1296" y="1824"/>
              <a:ext cx="432" cy="432"/>
            </a:xfrm>
            <a:prstGeom prst="diamond">
              <a:avLst/>
            </a:prstGeom>
            <a:solidFill>
              <a:schemeClr val="bg1">
                <a:lumMod val="95000"/>
              </a:schemeClr>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solidFill>
                  <a:schemeClr val="bg1">
                    <a:lumMod val="85000"/>
                  </a:schemeClr>
                </a:solidFill>
              </a:endParaRPr>
            </a:p>
          </p:txBody>
        </p:sp>
        <p:sp>
          <p:nvSpPr>
            <p:cNvPr id="20" name="Text Box 59"/>
            <p:cNvSpPr txBox="1">
              <a:spLocks noChangeArrowheads="1"/>
            </p:cNvSpPr>
            <p:nvPr/>
          </p:nvSpPr>
          <p:spPr bwMode="gray">
            <a:xfrm>
              <a:off x="1872" y="1917"/>
              <a:ext cx="2160" cy="291"/>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b="1" dirty="0">
                  <a:solidFill>
                    <a:schemeClr val="bg1">
                      <a:lumMod val="85000"/>
                    </a:schemeClr>
                  </a:solidFill>
                </a:rPr>
                <a:t>Proposed Method</a:t>
              </a:r>
              <a:endParaRPr lang="en-US" sz="2400" b="1" dirty="0">
                <a:solidFill>
                  <a:schemeClr val="bg1">
                    <a:lumMod val="85000"/>
                  </a:schemeClr>
                </a:solidFill>
              </a:endParaRPr>
            </a:p>
          </p:txBody>
        </p:sp>
        <p:sp>
          <p:nvSpPr>
            <p:cNvPr id="21" name="Text Box 60"/>
            <p:cNvSpPr txBox="1">
              <a:spLocks noChangeArrowheads="1"/>
            </p:cNvSpPr>
            <p:nvPr/>
          </p:nvSpPr>
          <p:spPr bwMode="gray">
            <a:xfrm>
              <a:off x="1316" y="1886"/>
              <a:ext cx="380" cy="252"/>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000" dirty="0">
                  <a:solidFill>
                    <a:schemeClr val="bg1">
                      <a:lumMod val="85000"/>
                    </a:schemeClr>
                  </a:solidFill>
                </a:rPr>
                <a:t>III</a:t>
              </a:r>
              <a:endParaRPr lang="en-US" sz="2000" dirty="0">
                <a:solidFill>
                  <a:schemeClr val="bg1">
                    <a:lumMod val="85000"/>
                  </a:schemeClr>
                </a:solidFill>
              </a:endParaRPr>
            </a:p>
          </p:txBody>
        </p:sp>
      </p:grpSp>
      <p:grpSp>
        <p:nvGrpSpPr>
          <p:cNvPr id="23" name="Group 51"/>
          <p:cNvGrpSpPr>
            <a:grpSpLocks/>
          </p:cNvGrpSpPr>
          <p:nvPr/>
        </p:nvGrpSpPr>
        <p:grpSpPr bwMode="auto">
          <a:xfrm>
            <a:off x="2339752" y="4105384"/>
            <a:ext cx="4724400" cy="685800"/>
            <a:chOff x="1296" y="1824"/>
            <a:chExt cx="2976" cy="432"/>
          </a:xfrm>
        </p:grpSpPr>
        <p:sp>
          <p:nvSpPr>
            <p:cNvPr id="24" name="AutoShape 52"/>
            <p:cNvSpPr>
              <a:spLocks noChangeArrowheads="1"/>
            </p:cNvSpPr>
            <p:nvPr/>
          </p:nvSpPr>
          <p:spPr bwMode="gray">
            <a:xfrm>
              <a:off x="1536" y="1899"/>
              <a:ext cx="2736" cy="288"/>
            </a:xfrm>
            <a:prstGeom prst="roundRect">
              <a:avLst>
                <a:gd name="adj" fmla="val 16667"/>
              </a:avLst>
            </a:prstGeom>
            <a:noFill/>
            <a:ln w="28575" algn="ctr">
              <a:solidFill>
                <a:schemeClr val="bg1"/>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hlink"/>
                  </a:solidFill>
                </a14:hiddenFill>
              </a:ext>
            </a:extLst>
          </p:spPr>
          <p:txBody>
            <a:bodyPr wrap="none" anchor="ctr"/>
            <a:lstStyle/>
            <a:p>
              <a:endParaRPr lang="en-US" sz="2400">
                <a:solidFill>
                  <a:schemeClr val="bg1">
                    <a:lumMod val="85000"/>
                  </a:schemeClr>
                </a:solidFill>
              </a:endParaRPr>
            </a:p>
          </p:txBody>
        </p:sp>
        <p:sp>
          <p:nvSpPr>
            <p:cNvPr id="25" name="AutoShape 53"/>
            <p:cNvSpPr>
              <a:spLocks noChangeArrowheads="1"/>
            </p:cNvSpPr>
            <p:nvPr/>
          </p:nvSpPr>
          <p:spPr bwMode="gray">
            <a:xfrm>
              <a:off x="1296" y="1824"/>
              <a:ext cx="432" cy="432"/>
            </a:xfrm>
            <a:prstGeom prst="diamond">
              <a:avLst/>
            </a:prstGeom>
            <a:solidFill>
              <a:schemeClr val="bg1">
                <a:lumMod val="95000"/>
              </a:schemeClr>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a:solidFill>
                  <a:schemeClr val="bg1">
                    <a:lumMod val="85000"/>
                  </a:schemeClr>
                </a:solidFill>
              </a:endParaRPr>
            </a:p>
          </p:txBody>
        </p:sp>
        <p:sp>
          <p:nvSpPr>
            <p:cNvPr id="26" name="Text Box 54"/>
            <p:cNvSpPr txBox="1">
              <a:spLocks noChangeArrowheads="1"/>
            </p:cNvSpPr>
            <p:nvPr/>
          </p:nvSpPr>
          <p:spPr bwMode="gray">
            <a:xfrm>
              <a:off x="1872" y="1920"/>
              <a:ext cx="2160" cy="29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b="1" dirty="0">
                  <a:solidFill>
                    <a:schemeClr val="bg1">
                      <a:lumMod val="85000"/>
                    </a:schemeClr>
                  </a:solidFill>
                </a:rPr>
                <a:t>Experimental Results </a:t>
              </a:r>
            </a:p>
          </p:txBody>
        </p:sp>
        <p:sp>
          <p:nvSpPr>
            <p:cNvPr id="27" name="Text Box 55"/>
            <p:cNvSpPr txBox="1">
              <a:spLocks noChangeArrowheads="1"/>
            </p:cNvSpPr>
            <p:nvPr/>
          </p:nvSpPr>
          <p:spPr bwMode="gray">
            <a:xfrm>
              <a:off x="1330" y="1886"/>
              <a:ext cx="349" cy="29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lumMod val="85000"/>
                    </a:schemeClr>
                  </a:solidFill>
                </a:rPr>
                <a:t>IV</a:t>
              </a:r>
              <a:endParaRPr lang="en-US" sz="2400" dirty="0">
                <a:solidFill>
                  <a:schemeClr val="bg1">
                    <a:lumMod val="85000"/>
                  </a:schemeClr>
                </a:solidFill>
              </a:endParaRPr>
            </a:p>
          </p:txBody>
        </p:sp>
      </p:grpSp>
      <p:grpSp>
        <p:nvGrpSpPr>
          <p:cNvPr id="28" name="Group 51"/>
          <p:cNvGrpSpPr>
            <a:grpSpLocks/>
          </p:cNvGrpSpPr>
          <p:nvPr/>
        </p:nvGrpSpPr>
        <p:grpSpPr bwMode="auto">
          <a:xfrm>
            <a:off x="2339752" y="2348880"/>
            <a:ext cx="4724400" cy="685800"/>
            <a:chOff x="1296" y="1824"/>
            <a:chExt cx="2976" cy="432"/>
          </a:xfrm>
        </p:grpSpPr>
        <p:sp>
          <p:nvSpPr>
            <p:cNvPr id="29" name="AutoShape 52"/>
            <p:cNvSpPr>
              <a:spLocks noChangeArrowheads="1"/>
            </p:cNvSpPr>
            <p:nvPr/>
          </p:nvSpPr>
          <p:spPr bwMode="gray">
            <a:xfrm>
              <a:off x="1536" y="1899"/>
              <a:ext cx="2736" cy="288"/>
            </a:xfrm>
            <a:prstGeom prst="roundRect">
              <a:avLst>
                <a:gd name="adj" fmla="val 16667"/>
              </a:avLst>
            </a:prstGeom>
            <a:noFill/>
            <a:ln w="28575" algn="ctr">
              <a:solidFill>
                <a:schemeClr val="hlink"/>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hlink"/>
                  </a:solidFill>
                </a14:hiddenFill>
              </a:ext>
            </a:extLst>
          </p:spPr>
          <p:txBody>
            <a:bodyPr wrap="none" anchor="ctr"/>
            <a:lstStyle/>
            <a:p>
              <a:endParaRPr lang="en-US" sz="2400"/>
            </a:p>
          </p:txBody>
        </p:sp>
        <p:sp>
          <p:nvSpPr>
            <p:cNvPr id="30" name="AutoShape 53"/>
            <p:cNvSpPr>
              <a:spLocks noChangeArrowheads="1"/>
            </p:cNvSpPr>
            <p:nvPr/>
          </p:nvSpPr>
          <p:spPr bwMode="gray">
            <a:xfrm>
              <a:off x="1296" y="1824"/>
              <a:ext cx="432" cy="432"/>
            </a:xfrm>
            <a:prstGeom prst="diamond">
              <a:avLst/>
            </a:prstGeom>
            <a:solidFill>
              <a:schemeClr val="hlink"/>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a:p>
          </p:txBody>
        </p:sp>
        <p:sp>
          <p:nvSpPr>
            <p:cNvPr id="31" name="Text Box 54"/>
            <p:cNvSpPr txBox="1">
              <a:spLocks noChangeArrowheads="1"/>
            </p:cNvSpPr>
            <p:nvPr/>
          </p:nvSpPr>
          <p:spPr bwMode="gray">
            <a:xfrm>
              <a:off x="1872" y="1920"/>
              <a:ext cx="2160" cy="29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b="1" dirty="0"/>
                <a:t>Previous works</a:t>
              </a:r>
              <a:endParaRPr lang="en-US" sz="2400" b="1" dirty="0"/>
            </a:p>
          </p:txBody>
        </p:sp>
        <p:sp>
          <p:nvSpPr>
            <p:cNvPr id="32" name="Text Box 55"/>
            <p:cNvSpPr txBox="1">
              <a:spLocks noChangeArrowheads="1"/>
            </p:cNvSpPr>
            <p:nvPr/>
          </p:nvSpPr>
          <p:spPr bwMode="gray">
            <a:xfrm>
              <a:off x="1340" y="1886"/>
              <a:ext cx="328" cy="29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solidFill>
                </a:rPr>
                <a:t>II</a:t>
              </a:r>
              <a:endParaRPr lang="en-US" sz="2400" dirty="0">
                <a:solidFill>
                  <a:schemeClr val="bg1"/>
                </a:solidFill>
              </a:endParaRPr>
            </a:p>
          </p:txBody>
        </p:sp>
      </p:grpSp>
    </p:spTree>
    <p:extLst>
      <p:ext uri="{BB962C8B-B14F-4D97-AF65-F5344CB8AC3E}">
        <p14:creationId xmlns:p14="http://schemas.microsoft.com/office/powerpoint/2010/main" val="18963618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 y="3"/>
            <a:ext cx="9144000" cy="720725"/>
          </a:xfrm>
        </p:spPr>
        <p:txBody>
          <a:bodyPr/>
          <a:lstStyle/>
          <a:p>
            <a:pPr algn="ctr"/>
            <a:r>
              <a:rPr lang="en-US" altLang="zh-TW" sz="3200" dirty="0">
                <a:latin typeface="Arial" panose="020B0604020202020204" pitchFamily="34" charset="0"/>
                <a:cs typeface="Arial" panose="020B0604020202020204" pitchFamily="34" charset="0"/>
              </a:rPr>
              <a:t>II. Previous Work</a:t>
            </a:r>
            <a:endParaRPr lang="zh-TW" altLang="en-US" sz="32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79388" y="908054"/>
            <a:ext cx="8856662" cy="5761309"/>
          </a:xfrm>
        </p:spPr>
        <p:txBody>
          <a:bodyPr/>
          <a:lstStyle/>
          <a:p>
            <a:pPr marL="0" indent="0">
              <a:buNone/>
            </a:pPr>
            <a:r>
              <a:rPr lang="en-US" b="1" dirty="0" smtClean="0">
                <a:latin typeface="Arial" panose="020B0604020202020204" pitchFamily="34" charset="0"/>
                <a:cs typeface="Arial" panose="020B0604020202020204" pitchFamily="34" charset="0"/>
              </a:rPr>
              <a:t> </a:t>
            </a:r>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9" name="內容版面配置區 2">
            <a:extLst>
              <a:ext uri="{FF2B5EF4-FFF2-40B4-BE49-F238E27FC236}">
                <a16:creationId xmlns:a16="http://schemas.microsoft.com/office/drawing/2014/main" id="{0005FF35-F593-4695-A342-3E481CECD8E1}"/>
              </a:ext>
            </a:extLst>
          </p:cNvPr>
          <p:cNvSpPr txBox="1">
            <a:spLocks/>
          </p:cNvSpPr>
          <p:nvPr/>
        </p:nvSpPr>
        <p:spPr bwMode="auto">
          <a:xfrm>
            <a:off x="179389" y="921297"/>
            <a:ext cx="8784976" cy="598576"/>
          </a:xfrm>
          <a:prstGeom prst="rect">
            <a:avLst/>
          </a:prstGeom>
          <a:noFill/>
          <a:ln>
            <a:noFill/>
          </a:ln>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fontAlgn="ctr">
              <a:lnSpc>
                <a:spcPct val="150000"/>
              </a:lnSpc>
              <a:buNone/>
            </a:pPr>
            <a:r>
              <a:rPr lang="en-US" altLang="zh-CN" sz="2400" b="1" kern="0" dirty="0">
                <a:latin typeface="Arial" panose="020B0604020202020204" pitchFamily="34" charset="0"/>
                <a:cs typeface="Arial" panose="020B0604020202020204" pitchFamily="34" charset="0"/>
              </a:rPr>
              <a:t>2.1. Object detection in inclement weather conditions</a:t>
            </a:r>
          </a:p>
        </p:txBody>
      </p:sp>
      <p:grpSp>
        <p:nvGrpSpPr>
          <p:cNvPr id="31" name="Group 30"/>
          <p:cNvGrpSpPr/>
          <p:nvPr/>
        </p:nvGrpSpPr>
        <p:grpSpPr>
          <a:xfrm>
            <a:off x="683569" y="2035456"/>
            <a:ext cx="7309320" cy="1528449"/>
            <a:chOff x="179512" y="2060848"/>
            <a:chExt cx="8280920" cy="1800200"/>
          </a:xfrm>
        </p:grpSpPr>
        <p:sp>
          <p:nvSpPr>
            <p:cNvPr id="5" name="Rectangle 4"/>
            <p:cNvSpPr/>
            <p:nvPr/>
          </p:nvSpPr>
          <p:spPr bwMode="auto">
            <a:xfrm>
              <a:off x="2195736" y="2060848"/>
              <a:ext cx="5683843" cy="1800200"/>
            </a:xfrm>
            <a:prstGeom prst="rect">
              <a:avLst/>
            </a:prstGeom>
            <a:ln>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kumimoji="1" lang="en-US" b="1" dirty="0">
                <a:latin typeface="Arial" charset="0"/>
                <a:ea typeface="新細明體" charset="-120"/>
              </a:endParaRPr>
            </a:p>
          </p:txBody>
        </p:sp>
        <p:grpSp>
          <p:nvGrpSpPr>
            <p:cNvPr id="15" name="Group 14"/>
            <p:cNvGrpSpPr/>
            <p:nvPr/>
          </p:nvGrpSpPr>
          <p:grpSpPr>
            <a:xfrm>
              <a:off x="179512" y="2307350"/>
              <a:ext cx="7488832" cy="1306994"/>
              <a:chOff x="179387" y="1645978"/>
              <a:chExt cx="7488832" cy="1306994"/>
            </a:xfrm>
          </p:grpSpPr>
          <p:sp>
            <p:nvSpPr>
              <p:cNvPr id="16" name="Rectangle 15"/>
              <p:cNvSpPr/>
              <p:nvPr/>
            </p:nvSpPr>
            <p:spPr bwMode="auto">
              <a:xfrm>
                <a:off x="179387" y="2001234"/>
                <a:ext cx="1512168" cy="710667"/>
              </a:xfrm>
              <a:prstGeom prst="rect">
                <a:avLst/>
              </a:prstGeom>
              <a:ln w="12700">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dirty="0">
                    <a:latin typeface="Arial" charset="0"/>
                    <a:ea typeface="新細明體" charset="-120"/>
                  </a:rPr>
                  <a:t>Degraded Images</a:t>
                </a:r>
              </a:p>
            </p:txBody>
          </p:sp>
          <p:sp>
            <p:nvSpPr>
              <p:cNvPr id="21" name="Rectangle 20"/>
              <p:cNvSpPr/>
              <p:nvPr/>
            </p:nvSpPr>
            <p:spPr bwMode="auto">
              <a:xfrm>
                <a:off x="5654279" y="1686531"/>
                <a:ext cx="2013940" cy="1264487"/>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1" compatLnSpc="1">
                <a:prstTxWarp prst="textNoShape">
                  <a:avLst/>
                </a:prstTxWarp>
              </a:bodyPr>
              <a:lstStyle/>
              <a:p>
                <a:pPr algn="ctr" fontAlgn="base">
                  <a:spcBef>
                    <a:spcPct val="0"/>
                  </a:spcBef>
                  <a:spcAft>
                    <a:spcPct val="0"/>
                  </a:spcAft>
                </a:pPr>
                <a:r>
                  <a:rPr kumimoji="1" lang="en-US" dirty="0">
                    <a:latin typeface="Arial" charset="0"/>
                    <a:ea typeface="新細明體" charset="-120"/>
                  </a:rPr>
                  <a:t>Object</a:t>
                </a:r>
              </a:p>
              <a:p>
                <a:pPr algn="ctr" fontAlgn="base">
                  <a:spcBef>
                    <a:spcPct val="0"/>
                  </a:spcBef>
                  <a:spcAft>
                    <a:spcPct val="0"/>
                  </a:spcAft>
                </a:pPr>
                <a:r>
                  <a:rPr kumimoji="1" lang="en-US" dirty="0">
                    <a:latin typeface="Arial" charset="0"/>
                    <a:ea typeface="新細明體" charset="-120"/>
                  </a:rPr>
                  <a:t> detector</a:t>
                </a:r>
              </a:p>
            </p:txBody>
          </p:sp>
          <p:sp>
            <p:nvSpPr>
              <p:cNvPr id="23" name="Rectangle 22"/>
              <p:cNvSpPr/>
              <p:nvPr/>
            </p:nvSpPr>
            <p:spPr bwMode="auto">
              <a:xfrm>
                <a:off x="4283719" y="1645978"/>
                <a:ext cx="1115937" cy="389765"/>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sz="1300" dirty="0">
                    <a:latin typeface="Arial" charset="0"/>
                    <a:ea typeface="新細明體" charset="-120"/>
                  </a:rPr>
                  <a:t>Restored Images</a:t>
                </a:r>
              </a:p>
            </p:txBody>
          </p:sp>
          <p:sp>
            <p:nvSpPr>
              <p:cNvPr id="24" name="Rectangle 23"/>
              <p:cNvSpPr/>
              <p:nvPr/>
            </p:nvSpPr>
            <p:spPr bwMode="auto">
              <a:xfrm>
                <a:off x="2306094" y="1688485"/>
                <a:ext cx="2013940" cy="1264487"/>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1" compatLnSpc="1">
                <a:prstTxWarp prst="textNoShape">
                  <a:avLst/>
                </a:prstTxWarp>
              </a:bodyPr>
              <a:lstStyle/>
              <a:p>
                <a:pPr algn="ctr" fontAlgn="base">
                  <a:spcBef>
                    <a:spcPct val="0"/>
                  </a:spcBef>
                  <a:spcAft>
                    <a:spcPct val="0"/>
                  </a:spcAft>
                </a:pPr>
                <a:r>
                  <a:rPr kumimoji="1" lang="en-US" dirty="0">
                    <a:latin typeface="Arial" charset="0"/>
                    <a:ea typeface="新細明體" charset="-120"/>
                  </a:rPr>
                  <a:t>Image restoration model</a:t>
                </a:r>
              </a:p>
            </p:txBody>
          </p:sp>
          <p:sp>
            <p:nvSpPr>
              <p:cNvPr id="25" name="Right Arrow 24"/>
              <p:cNvSpPr/>
              <p:nvPr/>
            </p:nvSpPr>
            <p:spPr bwMode="auto">
              <a:xfrm>
                <a:off x="1799754" y="2204864"/>
                <a:ext cx="364455" cy="337840"/>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kumimoji="1" lang="en-US" b="1" dirty="0">
                  <a:latin typeface="Arial" charset="0"/>
                  <a:ea typeface="新細明體" charset="-120"/>
                </a:endParaRPr>
              </a:p>
            </p:txBody>
          </p:sp>
          <p:sp>
            <p:nvSpPr>
              <p:cNvPr id="26" name="Right Arrow 25"/>
              <p:cNvSpPr/>
              <p:nvPr/>
            </p:nvSpPr>
            <p:spPr bwMode="auto">
              <a:xfrm>
                <a:off x="4430517" y="2059943"/>
                <a:ext cx="1041645" cy="563669"/>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kumimoji="1" lang="en-US" b="1" dirty="0">
                  <a:latin typeface="Arial" charset="0"/>
                  <a:ea typeface="新細明體" charset="-120"/>
                </a:endParaRPr>
              </a:p>
            </p:txBody>
          </p:sp>
        </p:grpSp>
        <p:cxnSp>
          <p:nvCxnSpPr>
            <p:cNvPr id="14" name="Straight Arrow Connector 13"/>
            <p:cNvCxnSpPr/>
            <p:nvPr/>
          </p:nvCxnSpPr>
          <p:spPr bwMode="auto">
            <a:xfrm>
              <a:off x="7668344" y="2721315"/>
              <a:ext cx="768987" cy="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p:cNvCxnSpPr/>
            <p:nvPr/>
          </p:nvCxnSpPr>
          <p:spPr bwMode="auto">
            <a:xfrm>
              <a:off x="7668344" y="3212976"/>
              <a:ext cx="768987" cy="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sp>
          <p:nvSpPr>
            <p:cNvPr id="29" name="Rectangle 28"/>
            <p:cNvSpPr/>
            <p:nvPr/>
          </p:nvSpPr>
          <p:spPr bwMode="auto">
            <a:xfrm>
              <a:off x="7910981" y="2347902"/>
              <a:ext cx="549451" cy="270927"/>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prstTxWarp prst="textNoShape">
                <a:avLst/>
              </a:prstTxWarp>
            </a:bodyPr>
            <a:lstStyle/>
            <a:p>
              <a:pPr algn="ctr" fontAlgn="base">
                <a:spcBef>
                  <a:spcPct val="0"/>
                </a:spcBef>
                <a:spcAft>
                  <a:spcPct val="0"/>
                </a:spcAft>
              </a:pPr>
              <a:r>
                <a:rPr kumimoji="1" lang="en-US" sz="1600" dirty="0" err="1">
                  <a:latin typeface="Arial" charset="0"/>
                  <a:ea typeface="新細明體" charset="-120"/>
                </a:rPr>
                <a:t>Loc</a:t>
              </a:r>
              <a:endParaRPr kumimoji="1" lang="en-US" sz="1600" dirty="0">
                <a:latin typeface="Arial" charset="0"/>
                <a:ea typeface="新細明體" charset="-120"/>
              </a:endParaRPr>
            </a:p>
          </p:txBody>
        </p:sp>
        <p:sp>
          <p:nvSpPr>
            <p:cNvPr id="30" name="Rectangle 29"/>
            <p:cNvSpPr/>
            <p:nvPr/>
          </p:nvSpPr>
          <p:spPr bwMode="auto">
            <a:xfrm>
              <a:off x="7956376" y="2892028"/>
              <a:ext cx="371625" cy="248934"/>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prstTxWarp prst="textNoShape">
                <a:avLst/>
              </a:prstTxWarp>
            </a:bodyPr>
            <a:lstStyle/>
            <a:p>
              <a:pPr algn="ctr" fontAlgn="base">
                <a:spcBef>
                  <a:spcPct val="0"/>
                </a:spcBef>
                <a:spcAft>
                  <a:spcPct val="0"/>
                </a:spcAft>
              </a:pPr>
              <a:r>
                <a:rPr kumimoji="1" lang="en-US" sz="1600" dirty="0" err="1">
                  <a:latin typeface="Arial" charset="0"/>
                  <a:ea typeface="新細明體" charset="-120"/>
                </a:rPr>
                <a:t>Cls</a:t>
              </a:r>
              <a:endParaRPr kumimoji="1" lang="en-US" sz="1600" dirty="0">
                <a:latin typeface="Arial" charset="0"/>
                <a:ea typeface="新細明體" charset="-120"/>
              </a:endParaRPr>
            </a:p>
          </p:txBody>
        </p:sp>
      </p:grpSp>
      <p:sp>
        <p:nvSpPr>
          <p:cNvPr id="19" name="內容版面配置區 2">
            <a:extLst>
              <a:ext uri="{FF2B5EF4-FFF2-40B4-BE49-F238E27FC236}">
                <a16:creationId xmlns:a16="http://schemas.microsoft.com/office/drawing/2014/main" id="{0005FF35-F593-4695-A342-3E481CECD8E1}"/>
              </a:ext>
            </a:extLst>
          </p:cNvPr>
          <p:cNvSpPr txBox="1">
            <a:spLocks/>
          </p:cNvSpPr>
          <p:nvPr/>
        </p:nvSpPr>
        <p:spPr bwMode="auto">
          <a:xfrm>
            <a:off x="359025" y="3779929"/>
            <a:ext cx="8619876" cy="2673409"/>
          </a:xfrm>
          <a:prstGeom prst="rect">
            <a:avLst/>
          </a:prstGeom>
          <a:noFill/>
          <a:ln>
            <a:noFill/>
          </a:ln>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fontAlgn="ctr">
              <a:lnSpc>
                <a:spcPct val="150000"/>
              </a:lnSpc>
            </a:pPr>
            <a:r>
              <a:rPr lang="en-US" altLang="zh-CN" sz="2200" kern="0" dirty="0">
                <a:latin typeface="Arial" panose="020B0604020202020204" pitchFamily="34" charset="0"/>
                <a:cs typeface="Arial" panose="020B0604020202020204" pitchFamily="34" charset="0"/>
              </a:rPr>
              <a:t>Combination model between image restoration model and object detector</a:t>
            </a:r>
          </a:p>
          <a:p>
            <a:pPr lvl="1" fontAlgn="ctr">
              <a:lnSpc>
                <a:spcPct val="150000"/>
              </a:lnSpc>
            </a:pPr>
            <a:r>
              <a:rPr lang="en-US" altLang="zh-CN" sz="2000" b="1" kern="0" dirty="0">
                <a:latin typeface="Arial" panose="020B0604020202020204" pitchFamily="34" charset="0"/>
                <a:cs typeface="Arial" panose="020B0604020202020204" pitchFamily="34" charset="0"/>
              </a:rPr>
              <a:t>Step1: </a:t>
            </a:r>
            <a:r>
              <a:rPr lang="en-US" altLang="zh-CN" sz="2000" kern="0" dirty="0">
                <a:latin typeface="Arial" panose="020B0604020202020204" pitchFamily="34" charset="0"/>
                <a:cs typeface="Arial" panose="020B0604020202020204" pitchFamily="34" charset="0"/>
              </a:rPr>
              <a:t>Enhancing the visibility of degraded images</a:t>
            </a:r>
          </a:p>
          <a:p>
            <a:pPr lvl="1" fontAlgn="ctr">
              <a:lnSpc>
                <a:spcPct val="150000"/>
              </a:lnSpc>
            </a:pPr>
            <a:r>
              <a:rPr lang="en-US" altLang="zh-CN" sz="2000" b="1" kern="0" dirty="0">
                <a:latin typeface="Arial" panose="020B0604020202020204" pitchFamily="34" charset="0"/>
                <a:cs typeface="Arial" panose="020B0604020202020204" pitchFamily="34" charset="0"/>
              </a:rPr>
              <a:t>Step2: </a:t>
            </a:r>
            <a:r>
              <a:rPr lang="en-US" altLang="zh-CN" sz="2000" kern="0" dirty="0">
                <a:latin typeface="Arial" panose="020B0604020202020204" pitchFamily="34" charset="0"/>
                <a:cs typeface="Arial" panose="020B0604020202020204" pitchFamily="34" charset="0"/>
              </a:rPr>
              <a:t>Using restored images as the input of object detector</a:t>
            </a:r>
          </a:p>
        </p:txBody>
      </p:sp>
    </p:spTree>
    <p:extLst>
      <p:ext uri="{BB962C8B-B14F-4D97-AF65-F5344CB8AC3E}">
        <p14:creationId xmlns:p14="http://schemas.microsoft.com/office/powerpoint/2010/main" val="3459473226"/>
      </p:ext>
    </p:extLst>
  </p:cSld>
  <p:clrMapOvr>
    <a:masterClrMapping/>
  </p:clrMapOvr>
  <p:timing>
    <p:tnLst>
      <p:par>
        <p:cTn id="1" dur="indefinite" restart="never" nodeType="tmRoot"/>
      </p:par>
    </p:tnLst>
  </p:timing>
</p:sld>
</file>

<file path=ppt/theme/theme1.xml><?xml version="1.0" encoding="utf-8"?>
<a:theme xmlns:a="http://schemas.openxmlformats.org/drawingml/2006/main" name="MMS Lab-1">
  <a:themeElements>
    <a:clrScheme name="MMS Lab-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MS Lab-1">
      <a:majorFont>
        <a:latin typeface="Comic Sans MS"/>
        <a:ea typeface="新細明體"/>
        <a:cs typeface=""/>
      </a:majorFont>
      <a:minorFont>
        <a:latin typeface="Comic Sans MS"/>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prstDash val="dash"/>
          <a:headEnd type="none" w="med" len="med"/>
          <a:tailEnd type="none" w="med" len="med"/>
        </a:ln>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b="1" dirty="0" smtClean="0">
            <a:latin typeface="Arial" charset="0"/>
            <a:ea typeface="新細明體" charset="-120"/>
          </a:defRPr>
        </a:defPPr>
      </a:lstStyle>
      <a:style>
        <a:lnRef idx="2">
          <a:schemeClr val="dk1"/>
        </a:lnRef>
        <a:fillRef idx="1">
          <a:schemeClr val="lt1"/>
        </a:fillRef>
        <a:effectRef idx="0">
          <a:schemeClr val="dk1"/>
        </a:effectRef>
        <a:fontRef idx="minor">
          <a:schemeClr val="dk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tx1"/>
            </a:solidFill>
            <a:effectLst/>
            <a:latin typeface="Arial" charset="0"/>
            <a:ea typeface="新細明體" charset="-120"/>
          </a:defRPr>
        </a:defPPr>
      </a:lstStyle>
    </a:lnDef>
  </a:objectDefaults>
  <a:extraClrSchemeLst>
    <a:extraClrScheme>
      <a:clrScheme name="MMS Lab-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MS Lab-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MS Lab-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MS Lab-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MS Lab-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MS Lab-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MS Lab-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MS Lab-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MS Lab-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MS Lab-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MS Lab-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MS Lab-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2010-09-29</Template>
  <TotalTime>51139</TotalTime>
  <Words>3133</Words>
  <Application>Microsoft Office PowerPoint</Application>
  <PresentationFormat>On-screen Show (4:3)</PresentationFormat>
  <Paragraphs>404</Paragraphs>
  <Slides>54</Slides>
  <Notes>51</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2</vt:i4>
      </vt:variant>
      <vt:variant>
        <vt:lpstr>Slide Titles</vt:lpstr>
      </vt:variant>
      <vt:variant>
        <vt:i4>54</vt:i4>
      </vt:variant>
    </vt:vector>
  </HeadingPairs>
  <TitlesOfParts>
    <vt:vector size="72" baseType="lpstr">
      <vt:lpstr>標楷體</vt:lpstr>
      <vt:lpstr>微軟正黑體</vt:lpstr>
      <vt:lpstr>新細明體</vt:lpstr>
      <vt:lpstr>宋体</vt:lpstr>
      <vt:lpstr>Arial</vt:lpstr>
      <vt:lpstr>Arial Narrow</vt:lpstr>
      <vt:lpstr>Bahnschrift Condensed</vt:lpstr>
      <vt:lpstr>Book Antiqua</vt:lpstr>
      <vt:lpstr>Calibri</vt:lpstr>
      <vt:lpstr>Cambria Math</vt:lpstr>
      <vt:lpstr>Comic Sans MS</vt:lpstr>
      <vt:lpstr>Courier New</vt:lpstr>
      <vt:lpstr>Times New Roman</vt:lpstr>
      <vt:lpstr>Verdana</vt:lpstr>
      <vt:lpstr>Wingdings</vt:lpstr>
      <vt:lpstr>MMS Lab-1</vt:lpstr>
      <vt:lpstr>PhotoImpact</vt:lpstr>
      <vt:lpstr>Bitmap Image</vt:lpstr>
      <vt:lpstr>Robust Object Detection in  Different Environmental Conditions</vt:lpstr>
      <vt:lpstr>Contents</vt:lpstr>
      <vt:lpstr>Contents</vt:lpstr>
      <vt:lpstr>I. Introduction</vt:lpstr>
      <vt:lpstr>I. Introduction</vt:lpstr>
      <vt:lpstr>I. Introduction</vt:lpstr>
      <vt:lpstr>I. Introduction</vt:lpstr>
      <vt:lpstr>Contents</vt:lpstr>
      <vt:lpstr>II. Previous Work</vt:lpstr>
      <vt:lpstr>II. Previous Work</vt:lpstr>
      <vt:lpstr>II. Previous Work</vt:lpstr>
      <vt:lpstr>II. Previous Work</vt:lpstr>
      <vt:lpstr>II. Previous Work</vt:lpstr>
      <vt:lpstr>Contents</vt:lpstr>
      <vt:lpstr>PowerPoint Presentation</vt:lpstr>
      <vt:lpstr>PowerPoint Presentation</vt:lpstr>
      <vt:lpstr>III-1. Proposed DSNet Method</vt:lpstr>
      <vt:lpstr>PowerPoint Presentation</vt:lpstr>
      <vt:lpstr>III-1. Proposed DSNet Method</vt:lpstr>
      <vt:lpstr>III-1. Proposed DSNet Method</vt:lpstr>
      <vt:lpstr>III-1. Proposed DSNet Method</vt:lpstr>
      <vt:lpstr>III-1. Proposed DSNet Method</vt:lpstr>
      <vt:lpstr>III-1. Proposed DSNet Method</vt:lpstr>
      <vt:lpstr>III-1. Proposed DSNet Method</vt:lpstr>
      <vt:lpstr>III-1. Proposed DSNet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Contents</vt:lpstr>
      <vt:lpstr>IV. Experimental Results </vt:lpstr>
      <vt:lpstr>IV. Experimental Results </vt:lpstr>
      <vt:lpstr>IV. Experimental Results </vt:lpstr>
      <vt:lpstr>IV. Experimental Results </vt:lpstr>
      <vt:lpstr>IV. Experimental Results </vt:lpstr>
      <vt:lpstr>IV. Experimental Results </vt:lpstr>
      <vt:lpstr>IV. Experimental Results </vt:lpstr>
      <vt:lpstr>IV. Experimental Results </vt:lpstr>
      <vt:lpstr>IV. Experimental Results </vt:lpstr>
      <vt:lpstr>IV. Experimental Results </vt:lpstr>
      <vt:lpstr>Publications</vt:lpstr>
      <vt:lpstr>PowerPoint Presentation</vt:lpstr>
      <vt:lpstr>PowerPoint Presentation</vt:lpstr>
      <vt:lpstr>The End</vt:lpstr>
      <vt:lpstr>Appendix 1</vt:lpstr>
      <vt:lpstr>Appendix 2 </vt:lpstr>
      <vt:lpstr>Appendix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Kasim-F8V</dc:creator>
  <cp:lastModifiedBy>hieu</cp:lastModifiedBy>
  <cp:revision>2505</cp:revision>
  <cp:lastPrinted>2020-05-10T14:20:37Z</cp:lastPrinted>
  <dcterms:created xsi:type="dcterms:W3CDTF">2011-01-13T22:45:19Z</dcterms:created>
  <dcterms:modified xsi:type="dcterms:W3CDTF">2020-05-11T12:37:08Z</dcterms:modified>
</cp:coreProperties>
</file>